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sldIdLst>
    <p:sldId id="256" r:id="rId2"/>
    <p:sldId id="287" r:id="rId3"/>
    <p:sldId id="288" r:id="rId4"/>
    <p:sldId id="259" r:id="rId5"/>
    <p:sldId id="260" r:id="rId6"/>
    <p:sldId id="25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7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BB9B"/>
    <a:srgbClr val="000000"/>
    <a:srgbClr val="643E33"/>
    <a:srgbClr val="E2CFA4"/>
    <a:srgbClr val="F4E8C8"/>
    <a:srgbClr val="DACEAB"/>
    <a:srgbClr val="5D4034"/>
    <a:srgbClr val="FFF1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16" autoAdjust="0"/>
    <p:restoredTop sz="90599" autoAdjust="0"/>
  </p:normalViewPr>
  <p:slideViewPr>
    <p:cSldViewPr snapToGrid="0">
      <p:cViewPr varScale="1">
        <p:scale>
          <a:sx n="79" d="100"/>
          <a:sy n="79" d="100"/>
        </p:scale>
        <p:origin x="-10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815CE-A543-4F39-B68A-D381C7B17A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2D9BE-670B-4053-A0FE-FFA53C793A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7395B-B1F6-4DEE-82A8-07E4B3CDFD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2295D-D69E-4C26-AC28-D9F4429968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65AD6-6E1D-4457-BB3E-C8D40A839F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4FBEE4-C635-4CA4-B9A0-A7E3DF0466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D017A-75E6-430C-A53D-26901DFAEC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12E14-0B1B-4702-B670-E306BF5DD4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2C9B6-7535-499C-B92D-D7D33596A1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531E5-7AE4-435A-A408-07E3874424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1214E0-33A2-4E97-AD0B-11325B7528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23629BF-E91D-49BE-8161-1C57987E14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hyperlink" Target="http://www.hatboro-horsham.org/4067362111456/FileLib/browse.asp?A=374&amp;BMDRN=2000&amp;BCOB=0&amp;C=51541" TargetMode="External"/><Relationship Id="rId3" Type="http://schemas.openxmlformats.org/officeDocument/2006/relationships/image" Target="../media/image2.jpeg"/><Relationship Id="rId7" Type="http://schemas.openxmlformats.org/officeDocument/2006/relationships/slide" Target="slide4.xml"/><Relationship Id="rId12" Type="http://schemas.openxmlformats.org/officeDocument/2006/relationships/slide" Target="slide2.xml"/><Relationship Id="rId17" Type="http://schemas.openxmlformats.org/officeDocument/2006/relationships/image" Target="../media/image10.wmf"/><Relationship Id="rId2" Type="http://schemas.openxmlformats.org/officeDocument/2006/relationships/image" Target="../media/image1.jpeg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8.png"/><Relationship Id="rId5" Type="http://schemas.openxmlformats.org/officeDocument/2006/relationships/image" Target="../media/image4.jpeg"/><Relationship Id="rId15" Type="http://schemas.openxmlformats.org/officeDocument/2006/relationships/hyperlink" Target="http://christykeeler.com/EducationalVirtualMuseums.html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3.jpeg"/><Relationship Id="rId9" Type="http://schemas.openxmlformats.org/officeDocument/2006/relationships/image" Target="../media/image6.jpeg"/><Relationship Id="rId14" Type="http://schemas.openxmlformats.org/officeDocument/2006/relationships/hyperlink" Target="http://www.keelers.com/christy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slide" Target="slide4.xml"/><Relationship Id="rId12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8.png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openxmlformats.org/officeDocument/2006/relationships/image" Target="../media/image3.jpeg"/><Relationship Id="rId9" Type="http://schemas.openxmlformats.org/officeDocument/2006/relationships/image" Target="../media/image6.jpeg"/><Relationship Id="rId1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2.jpeg"/><Relationship Id="rId7" Type="http://schemas.openxmlformats.org/officeDocument/2006/relationships/slide" Target="slide4.xml"/><Relationship Id="rId12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8.png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openxmlformats.org/officeDocument/2006/relationships/image" Target="../media/image3.jpe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.jpeg"/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12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9.xml"/><Relationship Id="rId5" Type="http://schemas.openxmlformats.org/officeDocument/2006/relationships/slide" Target="slide6.xml"/><Relationship Id="rId10" Type="http://schemas.openxmlformats.org/officeDocument/2006/relationships/image" Target="../media/image15.jpeg"/><Relationship Id="rId4" Type="http://schemas.openxmlformats.org/officeDocument/2006/relationships/slide" Target="slide1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jpeg"/><Relationship Id="rId7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1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76275" y="2286000"/>
            <a:ext cx="7772400" cy="1143000"/>
          </a:xfrm>
          <a:ln>
            <a:solidFill>
              <a:srgbClr val="643E33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Museum Entrance</a:t>
            </a:r>
          </a:p>
        </p:txBody>
      </p:sp>
      <p:grpSp>
        <p:nvGrpSpPr>
          <p:cNvPr id="2051" name="Group 1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69" name="Rectangle 8" descr="Recycled paper"/>
            <p:cNvSpPr>
              <a:spLocks noChangeArrowheads="1"/>
            </p:cNvSpPr>
            <p:nvPr/>
          </p:nvSpPr>
          <p:spPr bwMode="auto">
            <a:xfrm>
              <a:off x="0" y="0"/>
              <a:ext cx="5760" cy="1344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" name="Rectangle 5" descr="Oak"/>
            <p:cNvSpPr>
              <a:spLocks noChangeArrowheads="1"/>
            </p:cNvSpPr>
            <p:nvPr/>
          </p:nvSpPr>
          <p:spPr bwMode="auto">
            <a:xfrm>
              <a:off x="0" y="1344"/>
              <a:ext cx="5760" cy="2259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1" name="AutoShape 58" descr="White marble"/>
            <p:cNvSpPr>
              <a:spLocks noChangeArrowheads="1"/>
            </p:cNvSpPr>
            <p:nvPr/>
          </p:nvSpPr>
          <p:spPr bwMode="auto">
            <a:xfrm flipH="1" flipV="1">
              <a:off x="595" y="3611"/>
              <a:ext cx="4595" cy="311"/>
            </a:xfrm>
            <a:custGeom>
              <a:avLst/>
              <a:gdLst>
                <a:gd name="T0" fmla="*/ 4484 w 21600"/>
                <a:gd name="T1" fmla="*/ 156 h 21600"/>
                <a:gd name="T2" fmla="*/ 2298 w 21600"/>
                <a:gd name="T3" fmla="*/ 311 h 21600"/>
                <a:gd name="T4" fmla="*/ 111 w 21600"/>
                <a:gd name="T5" fmla="*/ 156 h 21600"/>
                <a:gd name="T6" fmla="*/ 229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322 w 21600"/>
                <a:gd name="T13" fmla="*/ 2292 h 21600"/>
                <a:gd name="T14" fmla="*/ 19278 w 21600"/>
                <a:gd name="T15" fmla="*/ 1930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48" y="21600"/>
                  </a:lnTo>
                  <a:lnTo>
                    <a:pt x="20552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2" name="Rectangle 72"/>
            <p:cNvSpPr>
              <a:spLocks noChangeArrowheads="1"/>
            </p:cNvSpPr>
            <p:nvPr/>
          </p:nvSpPr>
          <p:spPr bwMode="auto">
            <a:xfrm>
              <a:off x="2486" y="1239"/>
              <a:ext cx="818" cy="406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3" name="Freeform 6" descr="Stationery"/>
            <p:cNvSpPr>
              <a:spLocks/>
            </p:cNvSpPr>
            <p:nvPr/>
          </p:nvSpPr>
          <p:spPr bwMode="auto">
            <a:xfrm>
              <a:off x="623" y="186"/>
              <a:ext cx="1871" cy="3696"/>
            </a:xfrm>
            <a:custGeom>
              <a:avLst/>
              <a:gdLst>
                <a:gd name="T0" fmla="*/ 0 w 1871"/>
                <a:gd name="T1" fmla="*/ 0 h 3696"/>
                <a:gd name="T2" fmla="*/ 1869 w 1871"/>
                <a:gd name="T3" fmla="*/ 1056 h 3696"/>
                <a:gd name="T4" fmla="*/ 1871 w 1871"/>
                <a:gd name="T5" fmla="*/ 1679 h 3696"/>
                <a:gd name="T6" fmla="*/ 0 w 1871"/>
                <a:gd name="T7" fmla="*/ 3696 h 3696"/>
                <a:gd name="T8" fmla="*/ 0 w 1871"/>
                <a:gd name="T9" fmla="*/ 0 h 36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1"/>
                <a:gd name="T16" fmla="*/ 0 h 3696"/>
                <a:gd name="T17" fmla="*/ 1871 w 1871"/>
                <a:gd name="T18" fmla="*/ 3696 h 36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1" h="3696">
                  <a:moveTo>
                    <a:pt x="0" y="0"/>
                  </a:moveTo>
                  <a:lnTo>
                    <a:pt x="1869" y="1056"/>
                  </a:lnTo>
                  <a:lnTo>
                    <a:pt x="1871" y="1679"/>
                  </a:lnTo>
                  <a:lnTo>
                    <a:pt x="0" y="369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Freeform 7" descr="Stationery"/>
            <p:cNvSpPr>
              <a:spLocks/>
            </p:cNvSpPr>
            <p:nvPr/>
          </p:nvSpPr>
          <p:spPr bwMode="auto">
            <a:xfrm>
              <a:off x="3263" y="178"/>
              <a:ext cx="1915" cy="3710"/>
            </a:xfrm>
            <a:custGeom>
              <a:avLst/>
              <a:gdLst>
                <a:gd name="T0" fmla="*/ 1873 w 1873"/>
                <a:gd name="T1" fmla="*/ 0 h 3696"/>
                <a:gd name="T2" fmla="*/ 0 w 1873"/>
                <a:gd name="T3" fmla="*/ 1056 h 3696"/>
                <a:gd name="T4" fmla="*/ 0 w 1873"/>
                <a:gd name="T5" fmla="*/ 1677 h 3696"/>
                <a:gd name="T6" fmla="*/ 1873 w 1873"/>
                <a:gd name="T7" fmla="*/ 3696 h 3696"/>
                <a:gd name="T8" fmla="*/ 1873 w 1873"/>
                <a:gd name="T9" fmla="*/ 0 h 36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3"/>
                <a:gd name="T16" fmla="*/ 0 h 3696"/>
                <a:gd name="T17" fmla="*/ 1873 w 1873"/>
                <a:gd name="T18" fmla="*/ 3696 h 36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3" h="3696">
                  <a:moveTo>
                    <a:pt x="1873" y="0"/>
                  </a:moveTo>
                  <a:lnTo>
                    <a:pt x="0" y="1056"/>
                  </a:lnTo>
                  <a:lnTo>
                    <a:pt x="0" y="1677"/>
                  </a:lnTo>
                  <a:lnTo>
                    <a:pt x="1873" y="3696"/>
                  </a:lnTo>
                  <a:lnTo>
                    <a:pt x="1873" y="0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Freeform 15" descr="Parchment"/>
            <p:cNvSpPr>
              <a:spLocks/>
            </p:cNvSpPr>
            <p:nvPr/>
          </p:nvSpPr>
          <p:spPr bwMode="auto">
            <a:xfrm>
              <a:off x="1203" y="881"/>
              <a:ext cx="490" cy="2246"/>
            </a:xfrm>
            <a:custGeom>
              <a:avLst/>
              <a:gdLst>
                <a:gd name="T0" fmla="*/ 0 w 490"/>
                <a:gd name="T1" fmla="*/ 2819 h 2819"/>
                <a:gd name="T2" fmla="*/ 1 w 490"/>
                <a:gd name="T3" fmla="*/ 0 h 2819"/>
                <a:gd name="T4" fmla="*/ 490 w 490"/>
                <a:gd name="T5" fmla="*/ 150 h 2819"/>
                <a:gd name="T6" fmla="*/ 486 w 490"/>
                <a:gd name="T7" fmla="*/ 2295 h 2819"/>
                <a:gd name="T8" fmla="*/ 0 w 490"/>
                <a:gd name="T9" fmla="*/ 2819 h 28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0"/>
                <a:gd name="T16" fmla="*/ 0 h 2819"/>
                <a:gd name="T17" fmla="*/ 490 w 490"/>
                <a:gd name="T18" fmla="*/ 2819 h 28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0" h="2819">
                  <a:moveTo>
                    <a:pt x="0" y="2819"/>
                  </a:moveTo>
                  <a:lnTo>
                    <a:pt x="1" y="0"/>
                  </a:lnTo>
                  <a:lnTo>
                    <a:pt x="490" y="150"/>
                  </a:lnTo>
                  <a:lnTo>
                    <a:pt x="486" y="2295"/>
                  </a:lnTo>
                  <a:lnTo>
                    <a:pt x="0" y="2819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Rectangle 10" descr="Stationery"/>
            <p:cNvSpPr>
              <a:spLocks noChangeArrowheads="1"/>
            </p:cNvSpPr>
            <p:nvPr/>
          </p:nvSpPr>
          <p:spPr bwMode="auto">
            <a:xfrm>
              <a:off x="5171" y="192"/>
              <a:ext cx="589" cy="3696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7" name="Rectangle 14" descr="Stationery">
              <a:hlinkClick r:id="rId7" action="ppaction://hlinksldjump" tooltip="Southwest Economies"/>
            </p:cNvPr>
            <p:cNvSpPr>
              <a:spLocks noChangeArrowheads="1"/>
            </p:cNvSpPr>
            <p:nvPr/>
          </p:nvSpPr>
          <p:spPr bwMode="auto">
            <a:xfrm>
              <a:off x="1202" y="1031"/>
              <a:ext cx="491" cy="1702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8" name="Freeform 16" descr="Oak"/>
            <p:cNvSpPr>
              <a:spLocks/>
            </p:cNvSpPr>
            <p:nvPr/>
          </p:nvSpPr>
          <p:spPr bwMode="auto">
            <a:xfrm>
              <a:off x="1204" y="2731"/>
              <a:ext cx="489" cy="541"/>
            </a:xfrm>
            <a:custGeom>
              <a:avLst/>
              <a:gdLst>
                <a:gd name="T0" fmla="*/ 0 w 489"/>
                <a:gd name="T1" fmla="*/ 541 h 541"/>
                <a:gd name="T2" fmla="*/ 0 w 489"/>
                <a:gd name="T3" fmla="*/ 0 h 541"/>
                <a:gd name="T4" fmla="*/ 489 w 489"/>
                <a:gd name="T5" fmla="*/ 0 h 541"/>
                <a:gd name="T6" fmla="*/ 0 w 489"/>
                <a:gd name="T7" fmla="*/ 541 h 5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9"/>
                <a:gd name="T13" fmla="*/ 0 h 541"/>
                <a:gd name="T14" fmla="*/ 489 w 489"/>
                <a:gd name="T15" fmla="*/ 541 h 5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9" h="541">
                  <a:moveTo>
                    <a:pt x="0" y="541"/>
                  </a:moveTo>
                  <a:lnTo>
                    <a:pt x="0" y="0"/>
                  </a:lnTo>
                  <a:lnTo>
                    <a:pt x="489" y="0"/>
                  </a:lnTo>
                  <a:lnTo>
                    <a:pt x="0" y="54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Freeform 17" descr="Parchment"/>
            <p:cNvSpPr>
              <a:spLocks/>
            </p:cNvSpPr>
            <p:nvPr/>
          </p:nvSpPr>
          <p:spPr bwMode="auto">
            <a:xfrm>
              <a:off x="1824" y="1104"/>
              <a:ext cx="332" cy="1488"/>
            </a:xfrm>
            <a:custGeom>
              <a:avLst/>
              <a:gdLst>
                <a:gd name="T0" fmla="*/ 0 w 332"/>
                <a:gd name="T1" fmla="*/ 1488 h 1488"/>
                <a:gd name="T2" fmla="*/ 0 w 332"/>
                <a:gd name="T3" fmla="*/ 0 h 1488"/>
                <a:gd name="T4" fmla="*/ 332 w 332"/>
                <a:gd name="T5" fmla="*/ 108 h 1488"/>
                <a:gd name="T6" fmla="*/ 332 w 332"/>
                <a:gd name="T7" fmla="*/ 1131 h 1488"/>
                <a:gd name="T8" fmla="*/ 0 w 332"/>
                <a:gd name="T9" fmla="*/ 1488 h 1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2"/>
                <a:gd name="T16" fmla="*/ 0 h 1488"/>
                <a:gd name="T17" fmla="*/ 332 w 332"/>
                <a:gd name="T18" fmla="*/ 1488 h 1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2" h="1488">
                  <a:moveTo>
                    <a:pt x="0" y="1488"/>
                  </a:moveTo>
                  <a:lnTo>
                    <a:pt x="0" y="0"/>
                  </a:lnTo>
                  <a:lnTo>
                    <a:pt x="332" y="108"/>
                  </a:lnTo>
                  <a:lnTo>
                    <a:pt x="332" y="1131"/>
                  </a:lnTo>
                  <a:lnTo>
                    <a:pt x="0" y="1488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18" descr="Stationery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>
              <a:off x="1829" y="1217"/>
              <a:ext cx="325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Freeform 19" descr="Oak"/>
            <p:cNvSpPr>
              <a:spLocks/>
            </p:cNvSpPr>
            <p:nvPr/>
          </p:nvSpPr>
          <p:spPr bwMode="auto">
            <a:xfrm>
              <a:off x="1827" y="2234"/>
              <a:ext cx="342" cy="361"/>
            </a:xfrm>
            <a:custGeom>
              <a:avLst/>
              <a:gdLst>
                <a:gd name="T0" fmla="*/ 0 w 342"/>
                <a:gd name="T1" fmla="*/ 361 h 361"/>
                <a:gd name="T2" fmla="*/ 0 w 342"/>
                <a:gd name="T3" fmla="*/ 0 h 361"/>
                <a:gd name="T4" fmla="*/ 342 w 342"/>
                <a:gd name="T5" fmla="*/ 0 h 361"/>
                <a:gd name="T6" fmla="*/ 0 w 342"/>
                <a:gd name="T7" fmla="*/ 361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2"/>
                <a:gd name="T13" fmla="*/ 0 h 361"/>
                <a:gd name="T14" fmla="*/ 342 w 342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2" h="361">
                  <a:moveTo>
                    <a:pt x="0" y="361"/>
                  </a:moveTo>
                  <a:lnTo>
                    <a:pt x="0" y="0"/>
                  </a:lnTo>
                  <a:lnTo>
                    <a:pt x="342" y="0"/>
                  </a:lnTo>
                  <a:lnTo>
                    <a:pt x="0" y="36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2" name="Freeform 25" descr="Parchment"/>
            <p:cNvSpPr>
              <a:spLocks/>
            </p:cNvSpPr>
            <p:nvPr/>
          </p:nvSpPr>
          <p:spPr bwMode="auto">
            <a:xfrm flipH="1">
              <a:off x="4161" y="975"/>
              <a:ext cx="490" cy="2208"/>
            </a:xfrm>
            <a:custGeom>
              <a:avLst/>
              <a:gdLst>
                <a:gd name="T0" fmla="*/ 0 w 490"/>
                <a:gd name="T1" fmla="*/ 2819 h 2819"/>
                <a:gd name="T2" fmla="*/ 1 w 490"/>
                <a:gd name="T3" fmla="*/ 0 h 2819"/>
                <a:gd name="T4" fmla="*/ 490 w 490"/>
                <a:gd name="T5" fmla="*/ 150 h 2819"/>
                <a:gd name="T6" fmla="*/ 486 w 490"/>
                <a:gd name="T7" fmla="*/ 2295 h 2819"/>
                <a:gd name="T8" fmla="*/ 0 w 490"/>
                <a:gd name="T9" fmla="*/ 2819 h 28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0"/>
                <a:gd name="T16" fmla="*/ 0 h 2819"/>
                <a:gd name="T17" fmla="*/ 490 w 490"/>
                <a:gd name="T18" fmla="*/ 2819 h 28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0" h="2819">
                  <a:moveTo>
                    <a:pt x="0" y="2819"/>
                  </a:moveTo>
                  <a:lnTo>
                    <a:pt x="1" y="0"/>
                  </a:lnTo>
                  <a:lnTo>
                    <a:pt x="490" y="150"/>
                  </a:lnTo>
                  <a:lnTo>
                    <a:pt x="486" y="2295"/>
                  </a:lnTo>
                  <a:lnTo>
                    <a:pt x="0" y="2819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3" name="Rectangle 23" descr="Stationery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4160" y="1097"/>
              <a:ext cx="490" cy="1719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4" name="Freeform 24" descr="Oak"/>
            <p:cNvSpPr>
              <a:spLocks/>
            </p:cNvSpPr>
            <p:nvPr/>
          </p:nvSpPr>
          <p:spPr bwMode="auto">
            <a:xfrm>
              <a:off x="4145" y="2807"/>
              <a:ext cx="507" cy="551"/>
            </a:xfrm>
            <a:custGeom>
              <a:avLst/>
              <a:gdLst>
                <a:gd name="T0" fmla="*/ 506 w 507"/>
                <a:gd name="T1" fmla="*/ 551 h 551"/>
                <a:gd name="T2" fmla="*/ 507 w 507"/>
                <a:gd name="T3" fmla="*/ 0 h 551"/>
                <a:gd name="T4" fmla="*/ 0 w 507"/>
                <a:gd name="T5" fmla="*/ 0 h 551"/>
                <a:gd name="T6" fmla="*/ 506 w 507"/>
                <a:gd name="T7" fmla="*/ 551 h 5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551"/>
                <a:gd name="T14" fmla="*/ 507 w 507"/>
                <a:gd name="T15" fmla="*/ 551 h 5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551">
                  <a:moveTo>
                    <a:pt x="506" y="551"/>
                  </a:moveTo>
                  <a:lnTo>
                    <a:pt x="507" y="0"/>
                  </a:lnTo>
                  <a:lnTo>
                    <a:pt x="0" y="0"/>
                  </a:lnTo>
                  <a:lnTo>
                    <a:pt x="506" y="55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Freeform 27" descr="Parchment"/>
            <p:cNvSpPr>
              <a:spLocks/>
            </p:cNvSpPr>
            <p:nvPr/>
          </p:nvSpPr>
          <p:spPr bwMode="auto">
            <a:xfrm flipH="1">
              <a:off x="3585" y="1119"/>
              <a:ext cx="340" cy="1159"/>
            </a:xfrm>
            <a:custGeom>
              <a:avLst/>
              <a:gdLst>
                <a:gd name="T0" fmla="*/ 0 w 332"/>
                <a:gd name="T1" fmla="*/ 1488 h 1488"/>
                <a:gd name="T2" fmla="*/ 0 w 332"/>
                <a:gd name="T3" fmla="*/ 0 h 1488"/>
                <a:gd name="T4" fmla="*/ 332 w 332"/>
                <a:gd name="T5" fmla="*/ 108 h 1488"/>
                <a:gd name="T6" fmla="*/ 332 w 332"/>
                <a:gd name="T7" fmla="*/ 1131 h 1488"/>
                <a:gd name="T8" fmla="*/ 0 w 332"/>
                <a:gd name="T9" fmla="*/ 1488 h 1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2"/>
                <a:gd name="T16" fmla="*/ 0 h 1488"/>
                <a:gd name="T17" fmla="*/ 332 w 332"/>
                <a:gd name="T18" fmla="*/ 1488 h 1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2" h="1488">
                  <a:moveTo>
                    <a:pt x="0" y="1488"/>
                  </a:moveTo>
                  <a:lnTo>
                    <a:pt x="0" y="0"/>
                  </a:lnTo>
                  <a:lnTo>
                    <a:pt x="332" y="108"/>
                  </a:lnTo>
                  <a:lnTo>
                    <a:pt x="332" y="1131"/>
                  </a:lnTo>
                  <a:lnTo>
                    <a:pt x="0" y="1488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Freeform 28" descr="Stationery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 flipH="1">
              <a:off x="3579" y="1232"/>
              <a:ext cx="342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7" name="Freeform 29" descr="Oak"/>
            <p:cNvSpPr>
              <a:spLocks/>
            </p:cNvSpPr>
            <p:nvPr/>
          </p:nvSpPr>
          <p:spPr bwMode="auto">
            <a:xfrm flipH="1">
              <a:off x="3595" y="2243"/>
              <a:ext cx="334" cy="315"/>
            </a:xfrm>
            <a:custGeom>
              <a:avLst/>
              <a:gdLst>
                <a:gd name="T0" fmla="*/ 0 w 342"/>
                <a:gd name="T1" fmla="*/ 361 h 361"/>
                <a:gd name="T2" fmla="*/ 0 w 342"/>
                <a:gd name="T3" fmla="*/ 0 h 361"/>
                <a:gd name="T4" fmla="*/ 342 w 342"/>
                <a:gd name="T5" fmla="*/ 0 h 361"/>
                <a:gd name="T6" fmla="*/ 0 w 342"/>
                <a:gd name="T7" fmla="*/ 361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2"/>
                <a:gd name="T13" fmla="*/ 0 h 361"/>
                <a:gd name="T14" fmla="*/ 342 w 342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2" h="361">
                  <a:moveTo>
                    <a:pt x="0" y="361"/>
                  </a:moveTo>
                  <a:lnTo>
                    <a:pt x="0" y="0"/>
                  </a:lnTo>
                  <a:lnTo>
                    <a:pt x="342" y="0"/>
                  </a:lnTo>
                  <a:lnTo>
                    <a:pt x="0" y="36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8" name="Rectangle 37"/>
            <p:cNvSpPr>
              <a:spLocks noChangeArrowheads="1"/>
            </p:cNvSpPr>
            <p:nvPr/>
          </p:nvSpPr>
          <p:spPr bwMode="auto">
            <a:xfrm flipH="1">
              <a:off x="2017" y="0"/>
              <a:ext cx="27" cy="155"/>
            </a:xfrm>
            <a:prstGeom prst="rect">
              <a:avLst/>
            </a:prstGeom>
            <a:solidFill>
              <a:srgbClr val="643E33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" name="Rectangle 38"/>
            <p:cNvSpPr>
              <a:spLocks noChangeArrowheads="1"/>
            </p:cNvSpPr>
            <p:nvPr/>
          </p:nvSpPr>
          <p:spPr bwMode="auto">
            <a:xfrm flipH="1">
              <a:off x="3795" y="0"/>
              <a:ext cx="27" cy="155"/>
            </a:xfrm>
            <a:prstGeom prst="rect">
              <a:avLst/>
            </a:prstGeom>
            <a:solidFill>
              <a:srgbClr val="643E33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0" name="Rectangle 9" descr="Stationery"/>
            <p:cNvSpPr>
              <a:spLocks noChangeArrowheads="1"/>
            </p:cNvSpPr>
            <p:nvPr/>
          </p:nvSpPr>
          <p:spPr bwMode="auto">
            <a:xfrm>
              <a:off x="0" y="192"/>
              <a:ext cx="624" cy="3682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1" name="Rectangle 63" descr="Walnut"/>
            <p:cNvSpPr>
              <a:spLocks noChangeArrowheads="1"/>
            </p:cNvSpPr>
            <p:nvPr/>
          </p:nvSpPr>
          <p:spPr bwMode="auto">
            <a:xfrm rot="929241">
              <a:off x="651" y="2876"/>
              <a:ext cx="453" cy="63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2" name="Rectangle 64" descr="Walnut"/>
            <p:cNvSpPr>
              <a:spLocks noChangeArrowheads="1"/>
            </p:cNvSpPr>
            <p:nvPr/>
          </p:nvSpPr>
          <p:spPr bwMode="auto">
            <a:xfrm rot="-609473">
              <a:off x="4676" y="2877"/>
              <a:ext cx="453" cy="63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3" name="AutoShape 73" descr="Stationery"/>
            <p:cNvSpPr>
              <a:spLocks noChangeArrowheads="1"/>
            </p:cNvSpPr>
            <p:nvPr/>
          </p:nvSpPr>
          <p:spPr bwMode="auto">
            <a:xfrm>
              <a:off x="2492" y="1240"/>
              <a:ext cx="772" cy="91"/>
            </a:xfrm>
            <a:custGeom>
              <a:avLst/>
              <a:gdLst>
                <a:gd name="T0" fmla="*/ 749 w 21600"/>
                <a:gd name="T1" fmla="*/ 45 h 21600"/>
                <a:gd name="T2" fmla="*/ 386 w 21600"/>
                <a:gd name="T3" fmla="*/ 91 h 21600"/>
                <a:gd name="T4" fmla="*/ 23 w 21600"/>
                <a:gd name="T5" fmla="*/ 45 h 21600"/>
                <a:gd name="T6" fmla="*/ 3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34 w 21600"/>
                <a:gd name="T13" fmla="*/ 2374 h 21600"/>
                <a:gd name="T14" fmla="*/ 19166 w 21600"/>
                <a:gd name="T15" fmla="*/ 192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59" y="21600"/>
                  </a:lnTo>
                  <a:lnTo>
                    <a:pt x="20341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4" name="AutoShape 74" descr="Stationery"/>
            <p:cNvSpPr>
              <a:spLocks noChangeArrowheads="1"/>
            </p:cNvSpPr>
            <p:nvPr/>
          </p:nvSpPr>
          <p:spPr bwMode="auto">
            <a:xfrm rot="16200000" flipH="1">
              <a:off x="2277" y="1463"/>
              <a:ext cx="617" cy="185"/>
            </a:xfrm>
            <a:custGeom>
              <a:avLst/>
              <a:gdLst>
                <a:gd name="T0" fmla="*/ 572 w 21600"/>
                <a:gd name="T1" fmla="*/ 92 h 21600"/>
                <a:gd name="T2" fmla="*/ 309 w 21600"/>
                <a:gd name="T3" fmla="*/ 185 h 21600"/>
                <a:gd name="T4" fmla="*/ 45 w 21600"/>
                <a:gd name="T5" fmla="*/ 92 h 21600"/>
                <a:gd name="T6" fmla="*/ 30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1 w 21600"/>
                <a:gd name="T13" fmla="*/ 3386 h 21600"/>
                <a:gd name="T14" fmla="*/ 18239 w 21600"/>
                <a:gd name="T15" fmla="*/ 182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53" y="21600"/>
                  </a:lnTo>
                  <a:lnTo>
                    <a:pt x="18447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5" name="AutoShape 75" descr="Stationery"/>
            <p:cNvSpPr>
              <a:spLocks noChangeArrowheads="1"/>
            </p:cNvSpPr>
            <p:nvPr/>
          </p:nvSpPr>
          <p:spPr bwMode="auto">
            <a:xfrm rot="5400000">
              <a:off x="2880" y="1480"/>
              <a:ext cx="616" cy="146"/>
            </a:xfrm>
            <a:custGeom>
              <a:avLst/>
              <a:gdLst>
                <a:gd name="T0" fmla="*/ 573 w 21600"/>
                <a:gd name="T1" fmla="*/ 73 h 21600"/>
                <a:gd name="T2" fmla="*/ 308 w 21600"/>
                <a:gd name="T3" fmla="*/ 146 h 21600"/>
                <a:gd name="T4" fmla="*/ 43 w 21600"/>
                <a:gd name="T5" fmla="*/ 73 h 21600"/>
                <a:gd name="T6" fmla="*/ 30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31 w 21600"/>
                <a:gd name="T13" fmla="*/ 3255 h 21600"/>
                <a:gd name="T14" fmla="*/ 18269 w 21600"/>
                <a:gd name="T15" fmla="*/ 1834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0" y="21600"/>
                  </a:lnTo>
                  <a:lnTo>
                    <a:pt x="18550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6" name="Rectangle 101" descr="Oak"/>
            <p:cNvSpPr>
              <a:spLocks noChangeArrowheads="1"/>
            </p:cNvSpPr>
            <p:nvPr/>
          </p:nvSpPr>
          <p:spPr bwMode="auto">
            <a:xfrm>
              <a:off x="2675" y="1582"/>
              <a:ext cx="437" cy="62"/>
            </a:xfrm>
            <a:prstGeom prst="rect">
              <a:avLst/>
            </a:prstGeom>
            <a:blipFill dpi="0" rotWithShape="0">
              <a:blip r:embed="rId9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7" name="Rectangle 100" descr="White marble"/>
            <p:cNvSpPr>
              <a:spLocks noChangeArrowheads="1"/>
            </p:cNvSpPr>
            <p:nvPr/>
          </p:nvSpPr>
          <p:spPr bwMode="auto">
            <a:xfrm>
              <a:off x="2675" y="1626"/>
              <a:ext cx="443" cy="75"/>
            </a:xfrm>
            <a:prstGeom prst="rect">
              <a:avLst/>
            </a:pr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98" name="Picture 102" descr="ru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394" y="2312"/>
              <a:ext cx="972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9" name="Rectangle 107"/>
            <p:cNvSpPr>
              <a:spLocks noChangeArrowheads="1"/>
            </p:cNvSpPr>
            <p:nvPr/>
          </p:nvSpPr>
          <p:spPr bwMode="auto">
            <a:xfrm>
              <a:off x="5171" y="188"/>
              <a:ext cx="589" cy="3696"/>
            </a:xfrm>
            <a:prstGeom prst="rect">
              <a:avLst/>
            </a:prstGeom>
            <a:solidFill>
              <a:srgbClr val="002060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0" name="Rectangle 108"/>
            <p:cNvSpPr>
              <a:spLocks noChangeArrowheads="1"/>
            </p:cNvSpPr>
            <p:nvPr/>
          </p:nvSpPr>
          <p:spPr bwMode="auto">
            <a:xfrm>
              <a:off x="0" y="188"/>
              <a:ext cx="624" cy="3682"/>
            </a:xfrm>
            <a:prstGeom prst="rect">
              <a:avLst/>
            </a:prstGeom>
            <a:solidFill>
              <a:srgbClr val="002060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" name="AutoShape 109"/>
            <p:cNvSpPr>
              <a:spLocks noChangeArrowheads="1"/>
            </p:cNvSpPr>
            <p:nvPr/>
          </p:nvSpPr>
          <p:spPr bwMode="auto">
            <a:xfrm>
              <a:off x="2495" y="1236"/>
              <a:ext cx="772" cy="91"/>
            </a:xfrm>
            <a:custGeom>
              <a:avLst/>
              <a:gdLst>
                <a:gd name="T0" fmla="*/ 749 w 21600"/>
                <a:gd name="T1" fmla="*/ 45 h 21600"/>
                <a:gd name="T2" fmla="*/ 386 w 21600"/>
                <a:gd name="T3" fmla="*/ 91 h 21600"/>
                <a:gd name="T4" fmla="*/ 23 w 21600"/>
                <a:gd name="T5" fmla="*/ 45 h 21600"/>
                <a:gd name="T6" fmla="*/ 3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34 w 21600"/>
                <a:gd name="T13" fmla="*/ 2374 h 21600"/>
                <a:gd name="T14" fmla="*/ 19166 w 21600"/>
                <a:gd name="T15" fmla="*/ 192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59" y="21600"/>
                  </a:lnTo>
                  <a:lnTo>
                    <a:pt x="203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2" name="AutoShape 110"/>
            <p:cNvSpPr>
              <a:spLocks noChangeArrowheads="1"/>
            </p:cNvSpPr>
            <p:nvPr/>
          </p:nvSpPr>
          <p:spPr bwMode="auto">
            <a:xfrm rot="16200000" flipH="1">
              <a:off x="2277" y="1477"/>
              <a:ext cx="610" cy="185"/>
            </a:xfrm>
            <a:custGeom>
              <a:avLst/>
              <a:gdLst>
                <a:gd name="T0" fmla="*/ 565 w 21600"/>
                <a:gd name="T1" fmla="*/ 92 h 21600"/>
                <a:gd name="T2" fmla="*/ 305 w 21600"/>
                <a:gd name="T3" fmla="*/ 185 h 21600"/>
                <a:gd name="T4" fmla="*/ 45 w 21600"/>
                <a:gd name="T5" fmla="*/ 92 h 21600"/>
                <a:gd name="T6" fmla="*/ 30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4 w 21600"/>
                <a:gd name="T13" fmla="*/ 3386 h 21600"/>
                <a:gd name="T14" fmla="*/ 18236 w 21600"/>
                <a:gd name="T15" fmla="*/ 182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53" y="21600"/>
                  </a:lnTo>
                  <a:lnTo>
                    <a:pt x="1844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3" name="Rectangle 112">
              <a:hlinkClick r:id="rId7" action="ppaction://hlinksldjump" tooltip="Southwest Economies"/>
            </p:cNvPr>
            <p:cNvSpPr>
              <a:spLocks noChangeArrowheads="1"/>
            </p:cNvSpPr>
            <p:nvPr/>
          </p:nvSpPr>
          <p:spPr bwMode="auto">
            <a:xfrm>
              <a:off x="1203" y="1034"/>
              <a:ext cx="492" cy="1702"/>
            </a:xfrm>
            <a:prstGeom prst="rect">
              <a:avLst/>
            </a:prstGeom>
            <a:solidFill>
              <a:srgbClr val="CB986E">
                <a:alpha val="3411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4" name="Freeform 113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>
              <a:off x="1830" y="1220"/>
              <a:ext cx="325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B986E">
                <a:alpha val="34117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5" name="Rectangle 114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4162" y="1100"/>
              <a:ext cx="489" cy="1719"/>
            </a:xfrm>
            <a:prstGeom prst="rect">
              <a:avLst/>
            </a:prstGeom>
            <a:solidFill>
              <a:srgbClr val="CB986E">
                <a:alpha val="3411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6" name="Freeform 115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 flipH="1">
              <a:off x="3580" y="1235"/>
              <a:ext cx="342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B986E">
                <a:alpha val="34117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7" name="Rectangle 97" descr="White marble"/>
            <p:cNvSpPr>
              <a:spLocks noChangeArrowheads="1"/>
            </p:cNvSpPr>
            <p:nvPr/>
          </p:nvSpPr>
          <p:spPr bwMode="auto">
            <a:xfrm>
              <a:off x="2624" y="1701"/>
              <a:ext cx="530" cy="85"/>
            </a:xfrm>
            <a:prstGeom prst="rect">
              <a:avLst/>
            </a:pr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108" name="Freeform 98" descr="White marble"/>
            <p:cNvSpPr>
              <a:spLocks/>
            </p:cNvSpPr>
            <p:nvPr/>
          </p:nvSpPr>
          <p:spPr bwMode="auto">
            <a:xfrm>
              <a:off x="2611" y="1670"/>
              <a:ext cx="551" cy="56"/>
            </a:xfrm>
            <a:custGeom>
              <a:avLst/>
              <a:gdLst>
                <a:gd name="T0" fmla="*/ 0 w 471"/>
                <a:gd name="T1" fmla="*/ 30 h 33"/>
                <a:gd name="T2" fmla="*/ 39 w 471"/>
                <a:gd name="T3" fmla="*/ 0 h 33"/>
                <a:gd name="T4" fmla="*/ 453 w 471"/>
                <a:gd name="T5" fmla="*/ 0 h 33"/>
                <a:gd name="T6" fmla="*/ 471 w 471"/>
                <a:gd name="T7" fmla="*/ 33 h 33"/>
                <a:gd name="T8" fmla="*/ 0 w 471"/>
                <a:gd name="T9" fmla="*/ 3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33"/>
                <a:gd name="T17" fmla="*/ 471 w 47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33">
                  <a:moveTo>
                    <a:pt x="0" y="30"/>
                  </a:moveTo>
                  <a:lnTo>
                    <a:pt x="39" y="0"/>
                  </a:lnTo>
                  <a:lnTo>
                    <a:pt x="453" y="0"/>
                  </a:lnTo>
                  <a:lnTo>
                    <a:pt x="471" y="33"/>
                  </a:lnTo>
                  <a:lnTo>
                    <a:pt x="0" y="30"/>
                  </a:lnTo>
                  <a:close/>
                </a:path>
              </a:pathLst>
            </a:cu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9" name="Freeform 106" descr="White marble"/>
            <p:cNvSpPr>
              <a:spLocks/>
            </p:cNvSpPr>
            <p:nvPr/>
          </p:nvSpPr>
          <p:spPr bwMode="auto">
            <a:xfrm>
              <a:off x="2655" y="1600"/>
              <a:ext cx="477" cy="56"/>
            </a:xfrm>
            <a:custGeom>
              <a:avLst/>
              <a:gdLst>
                <a:gd name="T0" fmla="*/ 0 w 471"/>
                <a:gd name="T1" fmla="*/ 30 h 33"/>
                <a:gd name="T2" fmla="*/ 39 w 471"/>
                <a:gd name="T3" fmla="*/ 0 h 33"/>
                <a:gd name="T4" fmla="*/ 453 w 471"/>
                <a:gd name="T5" fmla="*/ 0 h 33"/>
                <a:gd name="T6" fmla="*/ 471 w 471"/>
                <a:gd name="T7" fmla="*/ 33 h 33"/>
                <a:gd name="T8" fmla="*/ 0 w 471"/>
                <a:gd name="T9" fmla="*/ 3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33"/>
                <a:gd name="T17" fmla="*/ 471 w 47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33">
                  <a:moveTo>
                    <a:pt x="0" y="30"/>
                  </a:moveTo>
                  <a:lnTo>
                    <a:pt x="39" y="0"/>
                  </a:lnTo>
                  <a:lnTo>
                    <a:pt x="453" y="0"/>
                  </a:lnTo>
                  <a:lnTo>
                    <a:pt x="471" y="33"/>
                  </a:lnTo>
                  <a:lnTo>
                    <a:pt x="0" y="30"/>
                  </a:lnTo>
                  <a:close/>
                </a:path>
              </a:pathLst>
            </a:cu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10" name="Group 128"/>
            <p:cNvGrpSpPr>
              <a:grpSpLocks/>
            </p:cNvGrpSpPr>
            <p:nvPr/>
          </p:nvGrpSpPr>
          <p:grpSpPr bwMode="auto">
            <a:xfrm>
              <a:off x="0" y="2904"/>
              <a:ext cx="5760" cy="1416"/>
              <a:chOff x="0" y="2904"/>
              <a:chExt cx="5760" cy="1416"/>
            </a:xfrm>
          </p:grpSpPr>
          <p:sp>
            <p:nvSpPr>
              <p:cNvPr id="2112" name="Rectangle 59" descr="White marble"/>
              <p:cNvSpPr>
                <a:spLocks noChangeArrowheads="1"/>
              </p:cNvSpPr>
              <p:nvPr/>
            </p:nvSpPr>
            <p:spPr bwMode="auto">
              <a:xfrm>
                <a:off x="0" y="3879"/>
                <a:ext cx="5760" cy="441"/>
              </a:xfrm>
              <a:prstGeom prst="rect">
                <a:avLst/>
              </a:pr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3" name="Line 124"/>
              <p:cNvSpPr>
                <a:spLocks noChangeShapeType="1"/>
              </p:cNvSpPr>
              <p:nvPr/>
            </p:nvSpPr>
            <p:spPr bwMode="auto">
              <a:xfrm>
                <a:off x="743" y="2904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4" name="Line 125"/>
              <p:cNvSpPr>
                <a:spLocks noChangeShapeType="1"/>
              </p:cNvSpPr>
              <p:nvPr/>
            </p:nvSpPr>
            <p:spPr bwMode="auto">
              <a:xfrm>
                <a:off x="990" y="2956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5" name="Line 126"/>
              <p:cNvSpPr>
                <a:spLocks noChangeShapeType="1"/>
              </p:cNvSpPr>
              <p:nvPr/>
            </p:nvSpPr>
            <p:spPr bwMode="auto">
              <a:xfrm>
                <a:off x="4997" y="2925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6" name="Line 127"/>
              <p:cNvSpPr>
                <a:spLocks noChangeShapeType="1"/>
              </p:cNvSpPr>
              <p:nvPr/>
            </p:nvSpPr>
            <p:spPr bwMode="auto">
              <a:xfrm>
                <a:off x="4783" y="2955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11" name="AutoShape 111"/>
            <p:cNvSpPr>
              <a:spLocks noChangeArrowheads="1"/>
            </p:cNvSpPr>
            <p:nvPr/>
          </p:nvSpPr>
          <p:spPr bwMode="auto">
            <a:xfrm rot="5400000">
              <a:off x="2883" y="1476"/>
              <a:ext cx="616" cy="146"/>
            </a:xfrm>
            <a:custGeom>
              <a:avLst/>
              <a:gdLst>
                <a:gd name="T0" fmla="*/ 573 w 21600"/>
                <a:gd name="T1" fmla="*/ 73 h 21600"/>
                <a:gd name="T2" fmla="*/ 308 w 21600"/>
                <a:gd name="T3" fmla="*/ 146 h 21600"/>
                <a:gd name="T4" fmla="*/ 43 w 21600"/>
                <a:gd name="T5" fmla="*/ 73 h 21600"/>
                <a:gd name="T6" fmla="*/ 30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31 w 21600"/>
                <a:gd name="T13" fmla="*/ 3255 h 21600"/>
                <a:gd name="T14" fmla="*/ 18269 w 21600"/>
                <a:gd name="T15" fmla="*/ 1834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0" y="21600"/>
                  </a:lnTo>
                  <a:lnTo>
                    <a:pt x="185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2667000" y="228600"/>
            <a:ext cx="3810000" cy="71278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Welcome to the </a:t>
            </a:r>
            <a:r>
              <a:rPr lang="en-US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Sunburrow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Museum of American History</a:t>
            </a:r>
          </a:p>
        </p:txBody>
      </p:sp>
      <p:sp>
        <p:nvSpPr>
          <p:cNvPr id="2053" name="Rectangle 63"/>
          <p:cNvSpPr>
            <a:spLocks noChangeArrowheads="1"/>
          </p:cNvSpPr>
          <p:nvPr/>
        </p:nvSpPr>
        <p:spPr bwMode="auto">
          <a:xfrm>
            <a:off x="0" y="288925"/>
            <a:ext cx="985838" cy="5870575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" name="Rectangle 64"/>
          <p:cNvSpPr>
            <a:spLocks noChangeArrowheads="1"/>
          </p:cNvSpPr>
          <p:nvPr/>
        </p:nvSpPr>
        <p:spPr bwMode="auto">
          <a:xfrm>
            <a:off x="8205788" y="296863"/>
            <a:ext cx="938212" cy="5870575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Rectangle 65"/>
          <p:cNvSpPr>
            <a:spLocks noChangeArrowheads="1"/>
          </p:cNvSpPr>
          <p:nvPr/>
        </p:nvSpPr>
        <p:spPr bwMode="auto">
          <a:xfrm>
            <a:off x="1900238" y="1636713"/>
            <a:ext cx="771525" cy="2693987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" name="Rectangle 66"/>
          <p:cNvSpPr>
            <a:spLocks noChangeArrowheads="1"/>
          </p:cNvSpPr>
          <p:nvPr/>
        </p:nvSpPr>
        <p:spPr bwMode="auto">
          <a:xfrm>
            <a:off x="6589713" y="1744663"/>
            <a:ext cx="796925" cy="2714625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" name="AutoShape 110"/>
          <p:cNvSpPr>
            <a:spLocks noChangeArrowheads="1"/>
          </p:cNvSpPr>
          <p:nvPr/>
        </p:nvSpPr>
        <p:spPr bwMode="auto">
          <a:xfrm rot="16200000" flipH="1">
            <a:off x="3623469" y="2328069"/>
            <a:ext cx="968375" cy="293687"/>
          </a:xfrm>
          <a:custGeom>
            <a:avLst/>
            <a:gdLst>
              <a:gd name="T0" fmla="*/ 897675 w 21600"/>
              <a:gd name="T1" fmla="*/ 146844 h 21600"/>
              <a:gd name="T2" fmla="*/ 484188 w 21600"/>
              <a:gd name="T3" fmla="*/ 293688 h 21600"/>
              <a:gd name="T4" fmla="*/ 70700 w 21600"/>
              <a:gd name="T5" fmla="*/ 146844 h 21600"/>
              <a:gd name="T6" fmla="*/ 4841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7 w 21600"/>
              <a:gd name="T13" fmla="*/ 3377 h 21600"/>
              <a:gd name="T14" fmla="*/ 18223 w 21600"/>
              <a:gd name="T15" fmla="*/ 1822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53" y="21600"/>
                </a:lnTo>
                <a:lnTo>
                  <a:pt x="18447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rgbClr val="643E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AutoShape 111"/>
          <p:cNvSpPr>
            <a:spLocks noChangeArrowheads="1"/>
          </p:cNvSpPr>
          <p:nvPr/>
        </p:nvSpPr>
        <p:spPr bwMode="auto">
          <a:xfrm rot="5400000">
            <a:off x="4584701" y="2363787"/>
            <a:ext cx="977900" cy="231775"/>
          </a:xfrm>
          <a:custGeom>
            <a:avLst/>
            <a:gdLst>
              <a:gd name="T0" fmla="*/ 908858 w 21600"/>
              <a:gd name="T1" fmla="*/ 115888 h 21600"/>
              <a:gd name="T2" fmla="*/ 488950 w 21600"/>
              <a:gd name="T3" fmla="*/ 231775 h 21600"/>
              <a:gd name="T4" fmla="*/ 69042 w 21600"/>
              <a:gd name="T5" fmla="*/ 115888 h 21600"/>
              <a:gd name="T6" fmla="*/ 48895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25 w 21600"/>
              <a:gd name="T13" fmla="*/ 3325 h 21600"/>
              <a:gd name="T14" fmla="*/ 18275 w 21600"/>
              <a:gd name="T15" fmla="*/ 1827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050" y="21600"/>
                </a:lnTo>
                <a:lnTo>
                  <a:pt x="18550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AutoShape 109"/>
          <p:cNvSpPr>
            <a:spLocks noChangeArrowheads="1"/>
          </p:cNvSpPr>
          <p:nvPr/>
        </p:nvSpPr>
        <p:spPr bwMode="auto">
          <a:xfrm>
            <a:off x="3968750" y="1960563"/>
            <a:ext cx="1225550" cy="177800"/>
          </a:xfrm>
          <a:custGeom>
            <a:avLst/>
            <a:gdLst>
              <a:gd name="T0" fmla="*/ 1189805 w 21600"/>
              <a:gd name="T1" fmla="*/ 88775 h 21600"/>
              <a:gd name="T2" fmla="*/ 612775 w 21600"/>
              <a:gd name="T3" fmla="*/ 177550 h 21600"/>
              <a:gd name="T4" fmla="*/ 35745 w 21600"/>
              <a:gd name="T5" fmla="*/ 88775 h 21600"/>
              <a:gd name="T6" fmla="*/ 61277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30 w 21600"/>
              <a:gd name="T13" fmla="*/ 2430 h 21600"/>
              <a:gd name="T14" fmla="*/ 19170 w 21600"/>
              <a:gd name="T15" fmla="*/ 1917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59" y="21600"/>
                </a:lnTo>
                <a:lnTo>
                  <a:pt x="20341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71"/>
          <p:cNvSpPr>
            <a:spLocks noChangeArrowheads="1"/>
          </p:cNvSpPr>
          <p:nvPr/>
        </p:nvSpPr>
        <p:spPr bwMode="auto">
          <a:xfrm>
            <a:off x="2900363" y="1925638"/>
            <a:ext cx="504825" cy="1624012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" name="Rectangle 72"/>
          <p:cNvSpPr>
            <a:spLocks noChangeArrowheads="1"/>
          </p:cNvSpPr>
          <p:nvPr/>
        </p:nvSpPr>
        <p:spPr bwMode="auto">
          <a:xfrm>
            <a:off x="5678488" y="1912938"/>
            <a:ext cx="554037" cy="1647825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Rectangle 73"/>
          <p:cNvSpPr>
            <a:spLocks noChangeArrowheads="1"/>
          </p:cNvSpPr>
          <p:nvPr/>
        </p:nvSpPr>
        <p:spPr bwMode="auto">
          <a:xfrm>
            <a:off x="4198938" y="2635250"/>
            <a:ext cx="769937" cy="1079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" name="Rectangle 74"/>
          <p:cNvSpPr>
            <a:spLocks noChangeArrowheads="1"/>
          </p:cNvSpPr>
          <p:nvPr/>
        </p:nvSpPr>
        <p:spPr bwMode="auto">
          <a:xfrm>
            <a:off x="4135438" y="2755900"/>
            <a:ext cx="893762" cy="112713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4" name="Rectangle 75"/>
          <p:cNvSpPr>
            <a:spLocks noChangeArrowheads="1"/>
          </p:cNvSpPr>
          <p:nvPr/>
        </p:nvSpPr>
        <p:spPr bwMode="auto">
          <a:xfrm>
            <a:off x="4230688" y="2514600"/>
            <a:ext cx="701675" cy="1206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AutoShape 121" descr="Stationery">
            <a:hlinkClick r:id="rId12" action="ppaction://hlinksldjump"/>
          </p:cNvPr>
          <p:cNvSpPr>
            <a:spLocks noChangeArrowheads="1"/>
          </p:cNvSpPr>
          <p:nvPr/>
        </p:nvSpPr>
        <p:spPr bwMode="auto">
          <a:xfrm rot="-5400000">
            <a:off x="4302919" y="2750344"/>
            <a:ext cx="658813" cy="428625"/>
          </a:xfrm>
          <a:prstGeom prst="rightArrow">
            <a:avLst>
              <a:gd name="adj1" fmla="val 71602"/>
              <a:gd name="adj2" fmla="val 43756"/>
            </a:avLst>
          </a:prstGeom>
          <a:solidFill>
            <a:schemeClr val="bg1"/>
          </a:solidFill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900" b="1">
                <a:solidFill>
                  <a:srgbClr val="000000"/>
                </a:solidFill>
                <a:latin typeface="Arial Narrow" pitchFamily="34" charset="0"/>
              </a:rPr>
              <a:t>To Second</a:t>
            </a:r>
          </a:p>
          <a:p>
            <a:pPr algn="ctr">
              <a:lnSpc>
                <a:spcPct val="80000"/>
              </a:lnSpc>
            </a:pPr>
            <a:r>
              <a:rPr lang="en-US" sz="900" b="1">
                <a:solidFill>
                  <a:srgbClr val="000000"/>
                </a:solidFill>
                <a:latin typeface="Arial Narrow" pitchFamily="34" charset="0"/>
              </a:rPr>
              <a:t>Floor</a:t>
            </a:r>
          </a:p>
        </p:txBody>
      </p:sp>
      <p:sp>
        <p:nvSpPr>
          <p:cNvPr id="2067" name="AutoShape 10" descr="Parchment"/>
          <p:cNvSpPr>
            <a:spLocks noChangeArrowheads="1"/>
          </p:cNvSpPr>
          <p:nvPr/>
        </p:nvSpPr>
        <p:spPr bwMode="auto">
          <a:xfrm rot="5400000" flipH="1">
            <a:off x="6651941" y="2515870"/>
            <a:ext cx="2365375" cy="607060"/>
          </a:xfrm>
          <a:custGeom>
            <a:avLst/>
            <a:gdLst>
              <a:gd name="T0" fmla="*/ 2084818 w 21600"/>
              <a:gd name="T1" fmla="*/ 265070 h 21600"/>
              <a:gd name="T2" fmla="*/ 1182813 w 21600"/>
              <a:gd name="T3" fmla="*/ 530140 h 21600"/>
              <a:gd name="T4" fmla="*/ 280809 w 21600"/>
              <a:gd name="T5" fmla="*/ 265070 h 21600"/>
              <a:gd name="T6" fmla="*/ 1182813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64 w 21600"/>
              <a:gd name="T13" fmla="*/ 4364 h 21600"/>
              <a:gd name="T14" fmla="*/ 17236 w 21600"/>
              <a:gd name="T15" fmla="*/ 1723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128" y="21600"/>
                </a:lnTo>
                <a:lnTo>
                  <a:pt x="164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2346325" y="6280150"/>
            <a:ext cx="4572000" cy="577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5D4034"/>
                </a:solidFill>
                <a:latin typeface="Arial Narrow" pitchFamily="34" charset="0"/>
              </a:rPr>
              <a:t>Note: Virtual museums were first introduced by educators at </a:t>
            </a:r>
            <a:r>
              <a:rPr lang="en-US" sz="1050" u="sng" dirty="0">
                <a:solidFill>
                  <a:srgbClr val="5D4034"/>
                </a:solidFill>
                <a:latin typeface="Arial Narrow" pitchFamily="34" charset="0"/>
                <a:hlinkClick r:id="rId13"/>
              </a:rPr>
              <a:t>Keith Valley Middle School</a:t>
            </a:r>
            <a:r>
              <a:rPr lang="en-US" sz="1050" dirty="0">
                <a:solidFill>
                  <a:srgbClr val="5D4034"/>
                </a:solidFill>
                <a:latin typeface="Arial Narrow" pitchFamily="34" charset="0"/>
              </a:rPr>
              <a:t> in Horsham, Pennsylvania. This template was designed by </a:t>
            </a:r>
            <a:r>
              <a:rPr lang="en-US" sz="1050" u="sng" dirty="0">
                <a:solidFill>
                  <a:srgbClr val="5D4034"/>
                </a:solidFill>
                <a:latin typeface="Arial Narrow" pitchFamily="34" charset="0"/>
                <a:hlinkClick r:id="rId14"/>
              </a:rPr>
              <a:t>Dr. Christy Keeler</a:t>
            </a:r>
            <a:r>
              <a:rPr lang="en-US" sz="1050" dirty="0">
                <a:solidFill>
                  <a:srgbClr val="5D4034"/>
                </a:solidFill>
                <a:latin typeface="Arial Narrow" pitchFamily="34" charset="0"/>
              </a:rPr>
              <a:t>. View the </a:t>
            </a:r>
            <a:r>
              <a:rPr lang="en-US" sz="1050" dirty="0">
                <a:solidFill>
                  <a:srgbClr val="5D4034"/>
                </a:solidFill>
                <a:latin typeface="Arial Narrow" pitchFamily="34" charset="0"/>
                <a:hlinkClick r:id="rId15"/>
              </a:rPr>
              <a:t>Educational Virtual Museums</a:t>
            </a:r>
            <a:r>
              <a:rPr lang="en-US" sz="1050" dirty="0">
                <a:solidFill>
                  <a:srgbClr val="5D4034"/>
                </a:solidFill>
                <a:latin typeface="Arial Narrow" pitchFamily="34" charset="0"/>
              </a:rPr>
              <a:t> website for more information on this instructional technique.</a:t>
            </a:r>
          </a:p>
        </p:txBody>
      </p:sp>
      <p:pic>
        <p:nvPicPr>
          <p:cNvPr id="1026" name="Picture 2" descr="C:\Users\Owner\AppData\Local\Microsoft\Windows\Temporary Internet Files\Content.IE5\H39RL3HH\MC900446436[1]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78725" y="1695225"/>
            <a:ext cx="1541961" cy="2380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4200000" rev="0"/>
            </a:camera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Owner\AppData\Local\Microsoft\Windows\Temporary Internet Files\Content.IE5\UD27DPB6\MC900174377[1].wm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72218" y="2280107"/>
            <a:ext cx="731258" cy="587386"/>
          </a:xfrm>
          <a:prstGeom prst="rect">
            <a:avLst/>
          </a:prstGeom>
          <a:noFill/>
          <a:scene3d>
            <a:camera prst="perspectiveHeroicExtremeLeftFacing">
              <a:rot lat="487347" lon="3000000" rev="21425485"/>
            </a:camera>
            <a:lightRig rig="threePt" dir="t"/>
          </a:scene3d>
        </p:spPr>
      </p:pic>
      <p:pic>
        <p:nvPicPr>
          <p:cNvPr id="71" name="Picture 3" descr="C:\Users\Owner\AppData\Local\Microsoft\Windows\Temporary Internet Files\Content.IE5\UD27DPB6\MC900174377[1].wm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54800" y="2968084"/>
            <a:ext cx="731258" cy="587386"/>
          </a:xfrm>
          <a:prstGeom prst="rect">
            <a:avLst/>
          </a:prstGeom>
          <a:noFill/>
          <a:scene3d>
            <a:camera prst="perspectiveHeroicExtremeLeftFacing">
              <a:rot lat="487347" lon="3000000" rev="21425485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6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9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5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6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9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6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6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9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6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9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6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9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</a:t>
            </a:r>
            <a:r>
              <a:rPr lang="en-US" sz="4000" dirty="0" smtClean="0">
                <a:solidFill>
                  <a:srgbClr val="5D4034"/>
                </a:solidFill>
                <a:latin typeface="Arial Narrow" pitchFamily="34" charset="0"/>
                <a:ea typeface="+mj-ea"/>
                <a:cs typeface="+mj-cs"/>
              </a:rPr>
              <a:t>9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" name="Rectangle 40"/>
          <p:cNvSpPr txBox="1">
            <a:spLocks noChangeArrowheads="1"/>
          </p:cNvSpPr>
          <p:nvPr/>
        </p:nvSpPr>
        <p:spPr bwMode="auto">
          <a:xfrm>
            <a:off x="676275" y="2286000"/>
            <a:ext cx="7772400" cy="1143000"/>
          </a:xfrm>
          <a:prstGeom prst="rect">
            <a:avLst/>
          </a:prstGeom>
          <a:noFill/>
          <a:ln w="9525">
            <a:solidFill>
              <a:srgbClr val="643E33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Museum Entrance</a:t>
            </a:r>
          </a:p>
        </p:txBody>
      </p:sp>
      <p:grpSp>
        <p:nvGrpSpPr>
          <p:cNvPr id="3077" name="Group 1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94" name="Rectangle 8" descr="Recycled paper"/>
            <p:cNvSpPr>
              <a:spLocks noChangeArrowheads="1"/>
            </p:cNvSpPr>
            <p:nvPr/>
          </p:nvSpPr>
          <p:spPr bwMode="auto">
            <a:xfrm>
              <a:off x="0" y="0"/>
              <a:ext cx="5760" cy="1344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Rectangle 5" descr="Oak"/>
            <p:cNvSpPr>
              <a:spLocks noChangeArrowheads="1"/>
            </p:cNvSpPr>
            <p:nvPr/>
          </p:nvSpPr>
          <p:spPr bwMode="auto">
            <a:xfrm>
              <a:off x="0" y="1344"/>
              <a:ext cx="5760" cy="2259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AutoShape 58" descr="White marble"/>
            <p:cNvSpPr>
              <a:spLocks noChangeArrowheads="1"/>
            </p:cNvSpPr>
            <p:nvPr/>
          </p:nvSpPr>
          <p:spPr bwMode="auto">
            <a:xfrm flipH="1" flipV="1">
              <a:off x="595" y="3611"/>
              <a:ext cx="4595" cy="311"/>
            </a:xfrm>
            <a:custGeom>
              <a:avLst/>
              <a:gdLst>
                <a:gd name="T0" fmla="*/ 4484 w 21600"/>
                <a:gd name="T1" fmla="*/ 156 h 21600"/>
                <a:gd name="T2" fmla="*/ 2298 w 21600"/>
                <a:gd name="T3" fmla="*/ 311 h 21600"/>
                <a:gd name="T4" fmla="*/ 111 w 21600"/>
                <a:gd name="T5" fmla="*/ 156 h 21600"/>
                <a:gd name="T6" fmla="*/ 229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322 w 21600"/>
                <a:gd name="T13" fmla="*/ 2292 h 21600"/>
                <a:gd name="T14" fmla="*/ 19278 w 21600"/>
                <a:gd name="T15" fmla="*/ 1930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48" y="21600"/>
                  </a:lnTo>
                  <a:lnTo>
                    <a:pt x="20552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Rectangle 72"/>
            <p:cNvSpPr>
              <a:spLocks noChangeArrowheads="1"/>
            </p:cNvSpPr>
            <p:nvPr/>
          </p:nvSpPr>
          <p:spPr bwMode="auto">
            <a:xfrm>
              <a:off x="2486" y="1239"/>
              <a:ext cx="818" cy="406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Freeform 6" descr="Stationery"/>
            <p:cNvSpPr>
              <a:spLocks/>
            </p:cNvSpPr>
            <p:nvPr/>
          </p:nvSpPr>
          <p:spPr bwMode="auto">
            <a:xfrm>
              <a:off x="623" y="186"/>
              <a:ext cx="1871" cy="3696"/>
            </a:xfrm>
            <a:custGeom>
              <a:avLst/>
              <a:gdLst>
                <a:gd name="T0" fmla="*/ 0 w 1871"/>
                <a:gd name="T1" fmla="*/ 0 h 3696"/>
                <a:gd name="T2" fmla="*/ 1869 w 1871"/>
                <a:gd name="T3" fmla="*/ 1056 h 3696"/>
                <a:gd name="T4" fmla="*/ 1871 w 1871"/>
                <a:gd name="T5" fmla="*/ 1679 h 3696"/>
                <a:gd name="T6" fmla="*/ 0 w 1871"/>
                <a:gd name="T7" fmla="*/ 3696 h 3696"/>
                <a:gd name="T8" fmla="*/ 0 w 1871"/>
                <a:gd name="T9" fmla="*/ 0 h 36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1"/>
                <a:gd name="T16" fmla="*/ 0 h 3696"/>
                <a:gd name="T17" fmla="*/ 1871 w 1871"/>
                <a:gd name="T18" fmla="*/ 3696 h 36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1" h="3696">
                  <a:moveTo>
                    <a:pt x="0" y="0"/>
                  </a:moveTo>
                  <a:lnTo>
                    <a:pt x="1869" y="1056"/>
                  </a:lnTo>
                  <a:lnTo>
                    <a:pt x="1871" y="1679"/>
                  </a:lnTo>
                  <a:lnTo>
                    <a:pt x="0" y="369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Freeform 7" descr="Stationery"/>
            <p:cNvSpPr>
              <a:spLocks/>
            </p:cNvSpPr>
            <p:nvPr/>
          </p:nvSpPr>
          <p:spPr bwMode="auto">
            <a:xfrm>
              <a:off x="3263" y="178"/>
              <a:ext cx="1915" cy="3710"/>
            </a:xfrm>
            <a:custGeom>
              <a:avLst/>
              <a:gdLst>
                <a:gd name="T0" fmla="*/ 1873 w 1873"/>
                <a:gd name="T1" fmla="*/ 0 h 3696"/>
                <a:gd name="T2" fmla="*/ 0 w 1873"/>
                <a:gd name="T3" fmla="*/ 1056 h 3696"/>
                <a:gd name="T4" fmla="*/ 0 w 1873"/>
                <a:gd name="T5" fmla="*/ 1677 h 3696"/>
                <a:gd name="T6" fmla="*/ 1873 w 1873"/>
                <a:gd name="T7" fmla="*/ 3696 h 3696"/>
                <a:gd name="T8" fmla="*/ 1873 w 1873"/>
                <a:gd name="T9" fmla="*/ 0 h 36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3"/>
                <a:gd name="T16" fmla="*/ 0 h 3696"/>
                <a:gd name="T17" fmla="*/ 1873 w 1873"/>
                <a:gd name="T18" fmla="*/ 3696 h 36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3" h="3696">
                  <a:moveTo>
                    <a:pt x="1873" y="0"/>
                  </a:moveTo>
                  <a:lnTo>
                    <a:pt x="0" y="1056"/>
                  </a:lnTo>
                  <a:lnTo>
                    <a:pt x="0" y="1677"/>
                  </a:lnTo>
                  <a:lnTo>
                    <a:pt x="1873" y="3696"/>
                  </a:lnTo>
                  <a:lnTo>
                    <a:pt x="1873" y="0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Freeform 15" descr="Parchment"/>
            <p:cNvSpPr>
              <a:spLocks/>
            </p:cNvSpPr>
            <p:nvPr/>
          </p:nvSpPr>
          <p:spPr bwMode="auto">
            <a:xfrm>
              <a:off x="1203" y="881"/>
              <a:ext cx="490" cy="2246"/>
            </a:xfrm>
            <a:custGeom>
              <a:avLst/>
              <a:gdLst>
                <a:gd name="T0" fmla="*/ 0 w 490"/>
                <a:gd name="T1" fmla="*/ 2819 h 2819"/>
                <a:gd name="T2" fmla="*/ 1 w 490"/>
                <a:gd name="T3" fmla="*/ 0 h 2819"/>
                <a:gd name="T4" fmla="*/ 490 w 490"/>
                <a:gd name="T5" fmla="*/ 150 h 2819"/>
                <a:gd name="T6" fmla="*/ 486 w 490"/>
                <a:gd name="T7" fmla="*/ 2295 h 2819"/>
                <a:gd name="T8" fmla="*/ 0 w 490"/>
                <a:gd name="T9" fmla="*/ 2819 h 28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0"/>
                <a:gd name="T16" fmla="*/ 0 h 2819"/>
                <a:gd name="T17" fmla="*/ 490 w 490"/>
                <a:gd name="T18" fmla="*/ 2819 h 28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0" h="2819">
                  <a:moveTo>
                    <a:pt x="0" y="2819"/>
                  </a:moveTo>
                  <a:lnTo>
                    <a:pt x="1" y="0"/>
                  </a:lnTo>
                  <a:lnTo>
                    <a:pt x="490" y="150"/>
                  </a:lnTo>
                  <a:lnTo>
                    <a:pt x="486" y="2295"/>
                  </a:lnTo>
                  <a:lnTo>
                    <a:pt x="0" y="2819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Rectangle 10" descr="Stationery"/>
            <p:cNvSpPr>
              <a:spLocks noChangeArrowheads="1"/>
            </p:cNvSpPr>
            <p:nvPr/>
          </p:nvSpPr>
          <p:spPr bwMode="auto">
            <a:xfrm>
              <a:off x="5171" y="192"/>
              <a:ext cx="589" cy="3696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" name="Rectangle 14" descr="Stationery">
              <a:hlinkClick r:id="rId7" action="ppaction://hlinksldjump" tooltip="Southwest Economies"/>
            </p:cNvPr>
            <p:cNvSpPr>
              <a:spLocks noChangeArrowheads="1"/>
            </p:cNvSpPr>
            <p:nvPr/>
          </p:nvSpPr>
          <p:spPr bwMode="auto">
            <a:xfrm>
              <a:off x="1202" y="1031"/>
              <a:ext cx="491" cy="1702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3" name="Freeform 16" descr="Oak"/>
            <p:cNvSpPr>
              <a:spLocks/>
            </p:cNvSpPr>
            <p:nvPr/>
          </p:nvSpPr>
          <p:spPr bwMode="auto">
            <a:xfrm>
              <a:off x="1204" y="2731"/>
              <a:ext cx="489" cy="541"/>
            </a:xfrm>
            <a:custGeom>
              <a:avLst/>
              <a:gdLst>
                <a:gd name="T0" fmla="*/ 0 w 489"/>
                <a:gd name="T1" fmla="*/ 541 h 541"/>
                <a:gd name="T2" fmla="*/ 0 w 489"/>
                <a:gd name="T3" fmla="*/ 0 h 541"/>
                <a:gd name="T4" fmla="*/ 489 w 489"/>
                <a:gd name="T5" fmla="*/ 0 h 541"/>
                <a:gd name="T6" fmla="*/ 0 w 489"/>
                <a:gd name="T7" fmla="*/ 541 h 5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9"/>
                <a:gd name="T13" fmla="*/ 0 h 541"/>
                <a:gd name="T14" fmla="*/ 489 w 489"/>
                <a:gd name="T15" fmla="*/ 541 h 5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9" h="541">
                  <a:moveTo>
                    <a:pt x="0" y="541"/>
                  </a:moveTo>
                  <a:lnTo>
                    <a:pt x="0" y="0"/>
                  </a:lnTo>
                  <a:lnTo>
                    <a:pt x="489" y="0"/>
                  </a:lnTo>
                  <a:lnTo>
                    <a:pt x="0" y="54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Freeform 17" descr="Parchment"/>
            <p:cNvSpPr>
              <a:spLocks/>
            </p:cNvSpPr>
            <p:nvPr/>
          </p:nvSpPr>
          <p:spPr bwMode="auto">
            <a:xfrm>
              <a:off x="1824" y="1104"/>
              <a:ext cx="332" cy="1488"/>
            </a:xfrm>
            <a:custGeom>
              <a:avLst/>
              <a:gdLst>
                <a:gd name="T0" fmla="*/ 0 w 332"/>
                <a:gd name="T1" fmla="*/ 1488 h 1488"/>
                <a:gd name="T2" fmla="*/ 0 w 332"/>
                <a:gd name="T3" fmla="*/ 0 h 1488"/>
                <a:gd name="T4" fmla="*/ 332 w 332"/>
                <a:gd name="T5" fmla="*/ 108 h 1488"/>
                <a:gd name="T6" fmla="*/ 332 w 332"/>
                <a:gd name="T7" fmla="*/ 1131 h 1488"/>
                <a:gd name="T8" fmla="*/ 0 w 332"/>
                <a:gd name="T9" fmla="*/ 1488 h 1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2"/>
                <a:gd name="T16" fmla="*/ 0 h 1488"/>
                <a:gd name="T17" fmla="*/ 332 w 332"/>
                <a:gd name="T18" fmla="*/ 1488 h 1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2" h="1488">
                  <a:moveTo>
                    <a:pt x="0" y="1488"/>
                  </a:moveTo>
                  <a:lnTo>
                    <a:pt x="0" y="0"/>
                  </a:lnTo>
                  <a:lnTo>
                    <a:pt x="332" y="108"/>
                  </a:lnTo>
                  <a:lnTo>
                    <a:pt x="332" y="1131"/>
                  </a:lnTo>
                  <a:lnTo>
                    <a:pt x="0" y="1488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5" name="Freeform 18" descr="Stationery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>
              <a:off x="1829" y="1217"/>
              <a:ext cx="325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6" name="Freeform 19" descr="Oak"/>
            <p:cNvSpPr>
              <a:spLocks/>
            </p:cNvSpPr>
            <p:nvPr/>
          </p:nvSpPr>
          <p:spPr bwMode="auto">
            <a:xfrm>
              <a:off x="1827" y="2234"/>
              <a:ext cx="342" cy="361"/>
            </a:xfrm>
            <a:custGeom>
              <a:avLst/>
              <a:gdLst>
                <a:gd name="T0" fmla="*/ 0 w 342"/>
                <a:gd name="T1" fmla="*/ 361 h 361"/>
                <a:gd name="T2" fmla="*/ 0 w 342"/>
                <a:gd name="T3" fmla="*/ 0 h 361"/>
                <a:gd name="T4" fmla="*/ 342 w 342"/>
                <a:gd name="T5" fmla="*/ 0 h 361"/>
                <a:gd name="T6" fmla="*/ 0 w 342"/>
                <a:gd name="T7" fmla="*/ 361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2"/>
                <a:gd name="T13" fmla="*/ 0 h 361"/>
                <a:gd name="T14" fmla="*/ 342 w 342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2" h="361">
                  <a:moveTo>
                    <a:pt x="0" y="361"/>
                  </a:moveTo>
                  <a:lnTo>
                    <a:pt x="0" y="0"/>
                  </a:lnTo>
                  <a:lnTo>
                    <a:pt x="342" y="0"/>
                  </a:lnTo>
                  <a:lnTo>
                    <a:pt x="0" y="36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" name="Freeform 25" descr="Parchment"/>
            <p:cNvSpPr>
              <a:spLocks/>
            </p:cNvSpPr>
            <p:nvPr/>
          </p:nvSpPr>
          <p:spPr bwMode="auto">
            <a:xfrm flipH="1">
              <a:off x="4161" y="975"/>
              <a:ext cx="490" cy="2208"/>
            </a:xfrm>
            <a:custGeom>
              <a:avLst/>
              <a:gdLst>
                <a:gd name="T0" fmla="*/ 0 w 490"/>
                <a:gd name="T1" fmla="*/ 2819 h 2819"/>
                <a:gd name="T2" fmla="*/ 1 w 490"/>
                <a:gd name="T3" fmla="*/ 0 h 2819"/>
                <a:gd name="T4" fmla="*/ 490 w 490"/>
                <a:gd name="T5" fmla="*/ 150 h 2819"/>
                <a:gd name="T6" fmla="*/ 486 w 490"/>
                <a:gd name="T7" fmla="*/ 2295 h 2819"/>
                <a:gd name="T8" fmla="*/ 0 w 490"/>
                <a:gd name="T9" fmla="*/ 2819 h 28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0"/>
                <a:gd name="T16" fmla="*/ 0 h 2819"/>
                <a:gd name="T17" fmla="*/ 490 w 490"/>
                <a:gd name="T18" fmla="*/ 2819 h 28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0" h="2819">
                  <a:moveTo>
                    <a:pt x="0" y="2819"/>
                  </a:moveTo>
                  <a:lnTo>
                    <a:pt x="1" y="0"/>
                  </a:lnTo>
                  <a:lnTo>
                    <a:pt x="490" y="150"/>
                  </a:lnTo>
                  <a:lnTo>
                    <a:pt x="486" y="2295"/>
                  </a:lnTo>
                  <a:lnTo>
                    <a:pt x="0" y="2819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8" name="Rectangle 23" descr="Stationery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4160" y="1097"/>
              <a:ext cx="490" cy="1719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Freeform 24" descr="Oak"/>
            <p:cNvSpPr>
              <a:spLocks/>
            </p:cNvSpPr>
            <p:nvPr/>
          </p:nvSpPr>
          <p:spPr bwMode="auto">
            <a:xfrm>
              <a:off x="4145" y="2807"/>
              <a:ext cx="507" cy="551"/>
            </a:xfrm>
            <a:custGeom>
              <a:avLst/>
              <a:gdLst>
                <a:gd name="T0" fmla="*/ 506 w 507"/>
                <a:gd name="T1" fmla="*/ 551 h 551"/>
                <a:gd name="T2" fmla="*/ 507 w 507"/>
                <a:gd name="T3" fmla="*/ 0 h 551"/>
                <a:gd name="T4" fmla="*/ 0 w 507"/>
                <a:gd name="T5" fmla="*/ 0 h 551"/>
                <a:gd name="T6" fmla="*/ 506 w 507"/>
                <a:gd name="T7" fmla="*/ 551 h 5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551"/>
                <a:gd name="T14" fmla="*/ 507 w 507"/>
                <a:gd name="T15" fmla="*/ 551 h 5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551">
                  <a:moveTo>
                    <a:pt x="506" y="551"/>
                  </a:moveTo>
                  <a:lnTo>
                    <a:pt x="507" y="0"/>
                  </a:lnTo>
                  <a:lnTo>
                    <a:pt x="0" y="0"/>
                  </a:lnTo>
                  <a:lnTo>
                    <a:pt x="506" y="55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0" name="Freeform 27" descr="Parchment"/>
            <p:cNvSpPr>
              <a:spLocks/>
            </p:cNvSpPr>
            <p:nvPr/>
          </p:nvSpPr>
          <p:spPr bwMode="auto">
            <a:xfrm flipH="1">
              <a:off x="3585" y="1119"/>
              <a:ext cx="340" cy="1159"/>
            </a:xfrm>
            <a:custGeom>
              <a:avLst/>
              <a:gdLst>
                <a:gd name="T0" fmla="*/ 0 w 332"/>
                <a:gd name="T1" fmla="*/ 1488 h 1488"/>
                <a:gd name="T2" fmla="*/ 0 w 332"/>
                <a:gd name="T3" fmla="*/ 0 h 1488"/>
                <a:gd name="T4" fmla="*/ 332 w 332"/>
                <a:gd name="T5" fmla="*/ 108 h 1488"/>
                <a:gd name="T6" fmla="*/ 332 w 332"/>
                <a:gd name="T7" fmla="*/ 1131 h 1488"/>
                <a:gd name="T8" fmla="*/ 0 w 332"/>
                <a:gd name="T9" fmla="*/ 1488 h 1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2"/>
                <a:gd name="T16" fmla="*/ 0 h 1488"/>
                <a:gd name="T17" fmla="*/ 332 w 332"/>
                <a:gd name="T18" fmla="*/ 1488 h 1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2" h="1488">
                  <a:moveTo>
                    <a:pt x="0" y="1488"/>
                  </a:moveTo>
                  <a:lnTo>
                    <a:pt x="0" y="0"/>
                  </a:lnTo>
                  <a:lnTo>
                    <a:pt x="332" y="108"/>
                  </a:lnTo>
                  <a:lnTo>
                    <a:pt x="332" y="1131"/>
                  </a:lnTo>
                  <a:lnTo>
                    <a:pt x="0" y="1488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1" name="Freeform 28" descr="Stationery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 flipH="1">
              <a:off x="3579" y="1232"/>
              <a:ext cx="342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2" name="Freeform 29" descr="Oak"/>
            <p:cNvSpPr>
              <a:spLocks/>
            </p:cNvSpPr>
            <p:nvPr/>
          </p:nvSpPr>
          <p:spPr bwMode="auto">
            <a:xfrm flipH="1">
              <a:off x="3595" y="2243"/>
              <a:ext cx="334" cy="315"/>
            </a:xfrm>
            <a:custGeom>
              <a:avLst/>
              <a:gdLst>
                <a:gd name="T0" fmla="*/ 0 w 342"/>
                <a:gd name="T1" fmla="*/ 361 h 361"/>
                <a:gd name="T2" fmla="*/ 0 w 342"/>
                <a:gd name="T3" fmla="*/ 0 h 361"/>
                <a:gd name="T4" fmla="*/ 342 w 342"/>
                <a:gd name="T5" fmla="*/ 0 h 361"/>
                <a:gd name="T6" fmla="*/ 0 w 342"/>
                <a:gd name="T7" fmla="*/ 361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2"/>
                <a:gd name="T13" fmla="*/ 0 h 361"/>
                <a:gd name="T14" fmla="*/ 342 w 342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2" h="361">
                  <a:moveTo>
                    <a:pt x="0" y="361"/>
                  </a:moveTo>
                  <a:lnTo>
                    <a:pt x="0" y="0"/>
                  </a:lnTo>
                  <a:lnTo>
                    <a:pt x="342" y="0"/>
                  </a:lnTo>
                  <a:lnTo>
                    <a:pt x="0" y="36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Rectangle 37"/>
            <p:cNvSpPr>
              <a:spLocks noChangeArrowheads="1"/>
            </p:cNvSpPr>
            <p:nvPr/>
          </p:nvSpPr>
          <p:spPr bwMode="auto">
            <a:xfrm flipH="1">
              <a:off x="2017" y="0"/>
              <a:ext cx="27" cy="155"/>
            </a:xfrm>
            <a:prstGeom prst="rect">
              <a:avLst/>
            </a:prstGeom>
            <a:solidFill>
              <a:srgbClr val="643E33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4" name="Rectangle 38"/>
            <p:cNvSpPr>
              <a:spLocks noChangeArrowheads="1"/>
            </p:cNvSpPr>
            <p:nvPr/>
          </p:nvSpPr>
          <p:spPr bwMode="auto">
            <a:xfrm flipH="1">
              <a:off x="3795" y="0"/>
              <a:ext cx="27" cy="155"/>
            </a:xfrm>
            <a:prstGeom prst="rect">
              <a:avLst/>
            </a:prstGeom>
            <a:solidFill>
              <a:srgbClr val="643E33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5" name="Rectangle 9" descr="Stationery"/>
            <p:cNvSpPr>
              <a:spLocks noChangeArrowheads="1"/>
            </p:cNvSpPr>
            <p:nvPr/>
          </p:nvSpPr>
          <p:spPr bwMode="auto">
            <a:xfrm>
              <a:off x="0" y="192"/>
              <a:ext cx="624" cy="3682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6" name="Rectangle 63" descr="Walnut"/>
            <p:cNvSpPr>
              <a:spLocks noChangeArrowheads="1"/>
            </p:cNvSpPr>
            <p:nvPr/>
          </p:nvSpPr>
          <p:spPr bwMode="auto">
            <a:xfrm rot="929241">
              <a:off x="651" y="2876"/>
              <a:ext cx="453" cy="63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Rectangle 64" descr="Walnut"/>
            <p:cNvSpPr>
              <a:spLocks noChangeArrowheads="1"/>
            </p:cNvSpPr>
            <p:nvPr/>
          </p:nvSpPr>
          <p:spPr bwMode="auto">
            <a:xfrm rot="-609473">
              <a:off x="4676" y="2877"/>
              <a:ext cx="453" cy="63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8" name="AutoShape 73" descr="Stationery"/>
            <p:cNvSpPr>
              <a:spLocks noChangeArrowheads="1"/>
            </p:cNvSpPr>
            <p:nvPr/>
          </p:nvSpPr>
          <p:spPr bwMode="auto">
            <a:xfrm>
              <a:off x="2492" y="1240"/>
              <a:ext cx="772" cy="91"/>
            </a:xfrm>
            <a:custGeom>
              <a:avLst/>
              <a:gdLst>
                <a:gd name="T0" fmla="*/ 749 w 21600"/>
                <a:gd name="T1" fmla="*/ 45 h 21600"/>
                <a:gd name="T2" fmla="*/ 386 w 21600"/>
                <a:gd name="T3" fmla="*/ 91 h 21600"/>
                <a:gd name="T4" fmla="*/ 23 w 21600"/>
                <a:gd name="T5" fmla="*/ 45 h 21600"/>
                <a:gd name="T6" fmla="*/ 3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34 w 21600"/>
                <a:gd name="T13" fmla="*/ 2374 h 21600"/>
                <a:gd name="T14" fmla="*/ 19166 w 21600"/>
                <a:gd name="T15" fmla="*/ 192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59" y="21600"/>
                  </a:lnTo>
                  <a:lnTo>
                    <a:pt x="20341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AutoShape 74" descr="Stationery"/>
            <p:cNvSpPr>
              <a:spLocks noChangeArrowheads="1"/>
            </p:cNvSpPr>
            <p:nvPr/>
          </p:nvSpPr>
          <p:spPr bwMode="auto">
            <a:xfrm rot="16200000" flipH="1">
              <a:off x="2277" y="1463"/>
              <a:ext cx="617" cy="185"/>
            </a:xfrm>
            <a:custGeom>
              <a:avLst/>
              <a:gdLst>
                <a:gd name="T0" fmla="*/ 572 w 21600"/>
                <a:gd name="T1" fmla="*/ 92 h 21600"/>
                <a:gd name="T2" fmla="*/ 309 w 21600"/>
                <a:gd name="T3" fmla="*/ 185 h 21600"/>
                <a:gd name="T4" fmla="*/ 45 w 21600"/>
                <a:gd name="T5" fmla="*/ 92 h 21600"/>
                <a:gd name="T6" fmla="*/ 30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1 w 21600"/>
                <a:gd name="T13" fmla="*/ 3386 h 21600"/>
                <a:gd name="T14" fmla="*/ 18239 w 21600"/>
                <a:gd name="T15" fmla="*/ 182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53" y="21600"/>
                  </a:lnTo>
                  <a:lnTo>
                    <a:pt x="18447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0" name="AutoShape 75" descr="Stationery"/>
            <p:cNvSpPr>
              <a:spLocks noChangeArrowheads="1"/>
            </p:cNvSpPr>
            <p:nvPr/>
          </p:nvSpPr>
          <p:spPr bwMode="auto">
            <a:xfrm rot="5400000">
              <a:off x="2880" y="1480"/>
              <a:ext cx="616" cy="146"/>
            </a:xfrm>
            <a:custGeom>
              <a:avLst/>
              <a:gdLst>
                <a:gd name="T0" fmla="*/ 573 w 21600"/>
                <a:gd name="T1" fmla="*/ 73 h 21600"/>
                <a:gd name="T2" fmla="*/ 308 w 21600"/>
                <a:gd name="T3" fmla="*/ 146 h 21600"/>
                <a:gd name="T4" fmla="*/ 43 w 21600"/>
                <a:gd name="T5" fmla="*/ 73 h 21600"/>
                <a:gd name="T6" fmla="*/ 30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31 w 21600"/>
                <a:gd name="T13" fmla="*/ 3255 h 21600"/>
                <a:gd name="T14" fmla="*/ 18269 w 21600"/>
                <a:gd name="T15" fmla="*/ 1834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0" y="21600"/>
                  </a:lnTo>
                  <a:lnTo>
                    <a:pt x="18550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Rectangle 101" descr="Oak"/>
            <p:cNvSpPr>
              <a:spLocks noChangeArrowheads="1"/>
            </p:cNvSpPr>
            <p:nvPr/>
          </p:nvSpPr>
          <p:spPr bwMode="auto">
            <a:xfrm>
              <a:off x="2675" y="1582"/>
              <a:ext cx="437" cy="62"/>
            </a:xfrm>
            <a:prstGeom prst="rect">
              <a:avLst/>
            </a:prstGeom>
            <a:blipFill dpi="0" rotWithShape="0">
              <a:blip r:embed="rId9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2" name="Rectangle 100" descr="White marble"/>
            <p:cNvSpPr>
              <a:spLocks noChangeArrowheads="1"/>
            </p:cNvSpPr>
            <p:nvPr/>
          </p:nvSpPr>
          <p:spPr bwMode="auto">
            <a:xfrm>
              <a:off x="2675" y="1626"/>
              <a:ext cx="443" cy="75"/>
            </a:xfrm>
            <a:prstGeom prst="rect">
              <a:avLst/>
            </a:pr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23" name="Picture 102" descr="ru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394" y="2312"/>
              <a:ext cx="972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4" name="Rectangle 107"/>
            <p:cNvSpPr>
              <a:spLocks noChangeArrowheads="1"/>
            </p:cNvSpPr>
            <p:nvPr/>
          </p:nvSpPr>
          <p:spPr bwMode="auto">
            <a:xfrm>
              <a:off x="5171" y="188"/>
              <a:ext cx="589" cy="3696"/>
            </a:xfrm>
            <a:prstGeom prst="rect">
              <a:avLst/>
            </a:prstGeom>
            <a:solidFill>
              <a:srgbClr val="002060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Rectangle 108"/>
            <p:cNvSpPr>
              <a:spLocks noChangeArrowheads="1"/>
            </p:cNvSpPr>
            <p:nvPr/>
          </p:nvSpPr>
          <p:spPr bwMode="auto">
            <a:xfrm>
              <a:off x="0" y="188"/>
              <a:ext cx="624" cy="3682"/>
            </a:xfrm>
            <a:prstGeom prst="rect">
              <a:avLst/>
            </a:prstGeom>
            <a:solidFill>
              <a:srgbClr val="002060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6" name="AutoShape 109"/>
            <p:cNvSpPr>
              <a:spLocks noChangeArrowheads="1"/>
            </p:cNvSpPr>
            <p:nvPr/>
          </p:nvSpPr>
          <p:spPr bwMode="auto">
            <a:xfrm>
              <a:off x="2495" y="1236"/>
              <a:ext cx="772" cy="91"/>
            </a:xfrm>
            <a:custGeom>
              <a:avLst/>
              <a:gdLst>
                <a:gd name="T0" fmla="*/ 749 w 21600"/>
                <a:gd name="T1" fmla="*/ 45 h 21600"/>
                <a:gd name="T2" fmla="*/ 386 w 21600"/>
                <a:gd name="T3" fmla="*/ 91 h 21600"/>
                <a:gd name="T4" fmla="*/ 23 w 21600"/>
                <a:gd name="T5" fmla="*/ 45 h 21600"/>
                <a:gd name="T6" fmla="*/ 3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34 w 21600"/>
                <a:gd name="T13" fmla="*/ 2374 h 21600"/>
                <a:gd name="T14" fmla="*/ 19166 w 21600"/>
                <a:gd name="T15" fmla="*/ 192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59" y="21600"/>
                  </a:lnTo>
                  <a:lnTo>
                    <a:pt x="203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AutoShape 110"/>
            <p:cNvSpPr>
              <a:spLocks noChangeArrowheads="1"/>
            </p:cNvSpPr>
            <p:nvPr/>
          </p:nvSpPr>
          <p:spPr bwMode="auto">
            <a:xfrm rot="16200000" flipH="1">
              <a:off x="2277" y="1477"/>
              <a:ext cx="610" cy="185"/>
            </a:xfrm>
            <a:custGeom>
              <a:avLst/>
              <a:gdLst>
                <a:gd name="T0" fmla="*/ 565 w 21600"/>
                <a:gd name="T1" fmla="*/ 92 h 21600"/>
                <a:gd name="T2" fmla="*/ 305 w 21600"/>
                <a:gd name="T3" fmla="*/ 185 h 21600"/>
                <a:gd name="T4" fmla="*/ 45 w 21600"/>
                <a:gd name="T5" fmla="*/ 92 h 21600"/>
                <a:gd name="T6" fmla="*/ 30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4 w 21600"/>
                <a:gd name="T13" fmla="*/ 3386 h 21600"/>
                <a:gd name="T14" fmla="*/ 18236 w 21600"/>
                <a:gd name="T15" fmla="*/ 182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53" y="21600"/>
                  </a:lnTo>
                  <a:lnTo>
                    <a:pt x="1844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8" name="Rectangle 112">
              <a:hlinkClick r:id="rId7" action="ppaction://hlinksldjump" tooltip="Southwest Economies"/>
            </p:cNvPr>
            <p:cNvSpPr>
              <a:spLocks noChangeArrowheads="1"/>
            </p:cNvSpPr>
            <p:nvPr/>
          </p:nvSpPr>
          <p:spPr bwMode="auto">
            <a:xfrm>
              <a:off x="1203" y="1034"/>
              <a:ext cx="492" cy="1702"/>
            </a:xfrm>
            <a:prstGeom prst="rect">
              <a:avLst/>
            </a:prstGeom>
            <a:solidFill>
              <a:srgbClr val="CB986E">
                <a:alpha val="3411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Freeform 113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>
              <a:off x="1830" y="1220"/>
              <a:ext cx="325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B986E">
                <a:alpha val="34117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0" name="Rectangle 114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4162" y="1100"/>
              <a:ext cx="489" cy="1719"/>
            </a:xfrm>
            <a:prstGeom prst="rect">
              <a:avLst/>
            </a:prstGeom>
            <a:solidFill>
              <a:srgbClr val="CB986E">
                <a:alpha val="3411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Freeform 115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 flipH="1">
              <a:off x="3580" y="1235"/>
              <a:ext cx="342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B986E">
                <a:alpha val="34117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Rectangle 97" descr="White marble"/>
            <p:cNvSpPr>
              <a:spLocks noChangeArrowheads="1"/>
            </p:cNvSpPr>
            <p:nvPr/>
          </p:nvSpPr>
          <p:spPr bwMode="auto">
            <a:xfrm>
              <a:off x="2624" y="1701"/>
              <a:ext cx="530" cy="85"/>
            </a:xfrm>
            <a:prstGeom prst="rect">
              <a:avLst/>
            </a:pr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133" name="Freeform 98" descr="White marble"/>
            <p:cNvSpPr>
              <a:spLocks/>
            </p:cNvSpPr>
            <p:nvPr/>
          </p:nvSpPr>
          <p:spPr bwMode="auto">
            <a:xfrm>
              <a:off x="2611" y="1670"/>
              <a:ext cx="551" cy="56"/>
            </a:xfrm>
            <a:custGeom>
              <a:avLst/>
              <a:gdLst>
                <a:gd name="T0" fmla="*/ 0 w 471"/>
                <a:gd name="T1" fmla="*/ 30 h 33"/>
                <a:gd name="T2" fmla="*/ 39 w 471"/>
                <a:gd name="T3" fmla="*/ 0 h 33"/>
                <a:gd name="T4" fmla="*/ 453 w 471"/>
                <a:gd name="T5" fmla="*/ 0 h 33"/>
                <a:gd name="T6" fmla="*/ 471 w 471"/>
                <a:gd name="T7" fmla="*/ 33 h 33"/>
                <a:gd name="T8" fmla="*/ 0 w 471"/>
                <a:gd name="T9" fmla="*/ 3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33"/>
                <a:gd name="T17" fmla="*/ 471 w 47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33">
                  <a:moveTo>
                    <a:pt x="0" y="30"/>
                  </a:moveTo>
                  <a:lnTo>
                    <a:pt x="39" y="0"/>
                  </a:lnTo>
                  <a:lnTo>
                    <a:pt x="453" y="0"/>
                  </a:lnTo>
                  <a:lnTo>
                    <a:pt x="471" y="33"/>
                  </a:lnTo>
                  <a:lnTo>
                    <a:pt x="0" y="30"/>
                  </a:lnTo>
                  <a:close/>
                </a:path>
              </a:pathLst>
            </a:cu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4" name="Freeform 106" descr="White marble"/>
            <p:cNvSpPr>
              <a:spLocks/>
            </p:cNvSpPr>
            <p:nvPr/>
          </p:nvSpPr>
          <p:spPr bwMode="auto">
            <a:xfrm>
              <a:off x="2655" y="1600"/>
              <a:ext cx="477" cy="56"/>
            </a:xfrm>
            <a:custGeom>
              <a:avLst/>
              <a:gdLst>
                <a:gd name="T0" fmla="*/ 0 w 471"/>
                <a:gd name="T1" fmla="*/ 30 h 33"/>
                <a:gd name="T2" fmla="*/ 39 w 471"/>
                <a:gd name="T3" fmla="*/ 0 h 33"/>
                <a:gd name="T4" fmla="*/ 453 w 471"/>
                <a:gd name="T5" fmla="*/ 0 h 33"/>
                <a:gd name="T6" fmla="*/ 471 w 471"/>
                <a:gd name="T7" fmla="*/ 33 h 33"/>
                <a:gd name="T8" fmla="*/ 0 w 471"/>
                <a:gd name="T9" fmla="*/ 3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33"/>
                <a:gd name="T17" fmla="*/ 471 w 47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33">
                  <a:moveTo>
                    <a:pt x="0" y="30"/>
                  </a:moveTo>
                  <a:lnTo>
                    <a:pt x="39" y="0"/>
                  </a:lnTo>
                  <a:lnTo>
                    <a:pt x="453" y="0"/>
                  </a:lnTo>
                  <a:lnTo>
                    <a:pt x="471" y="33"/>
                  </a:lnTo>
                  <a:lnTo>
                    <a:pt x="0" y="30"/>
                  </a:lnTo>
                  <a:close/>
                </a:path>
              </a:pathLst>
            </a:cu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35" name="Group 128"/>
            <p:cNvGrpSpPr>
              <a:grpSpLocks/>
            </p:cNvGrpSpPr>
            <p:nvPr/>
          </p:nvGrpSpPr>
          <p:grpSpPr bwMode="auto">
            <a:xfrm>
              <a:off x="0" y="2904"/>
              <a:ext cx="5760" cy="1416"/>
              <a:chOff x="0" y="2904"/>
              <a:chExt cx="5760" cy="1416"/>
            </a:xfrm>
          </p:grpSpPr>
          <p:sp>
            <p:nvSpPr>
              <p:cNvPr id="3137" name="Rectangle 59" descr="White marble"/>
              <p:cNvSpPr>
                <a:spLocks noChangeArrowheads="1"/>
              </p:cNvSpPr>
              <p:nvPr/>
            </p:nvSpPr>
            <p:spPr bwMode="auto">
              <a:xfrm>
                <a:off x="0" y="3879"/>
                <a:ext cx="5760" cy="441"/>
              </a:xfrm>
              <a:prstGeom prst="rect">
                <a:avLst/>
              </a:pr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38" name="Line 124"/>
              <p:cNvSpPr>
                <a:spLocks noChangeShapeType="1"/>
              </p:cNvSpPr>
              <p:nvPr/>
            </p:nvSpPr>
            <p:spPr bwMode="auto">
              <a:xfrm>
                <a:off x="743" y="2904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39" name="Line 125"/>
              <p:cNvSpPr>
                <a:spLocks noChangeShapeType="1"/>
              </p:cNvSpPr>
              <p:nvPr/>
            </p:nvSpPr>
            <p:spPr bwMode="auto">
              <a:xfrm>
                <a:off x="990" y="2956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0" name="Line 126"/>
              <p:cNvSpPr>
                <a:spLocks noChangeShapeType="1"/>
              </p:cNvSpPr>
              <p:nvPr/>
            </p:nvSpPr>
            <p:spPr bwMode="auto">
              <a:xfrm>
                <a:off x="4997" y="2925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1" name="Line 127"/>
              <p:cNvSpPr>
                <a:spLocks noChangeShapeType="1"/>
              </p:cNvSpPr>
              <p:nvPr/>
            </p:nvSpPr>
            <p:spPr bwMode="auto">
              <a:xfrm>
                <a:off x="4783" y="2955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36" name="AutoShape 111"/>
            <p:cNvSpPr>
              <a:spLocks noChangeArrowheads="1"/>
            </p:cNvSpPr>
            <p:nvPr/>
          </p:nvSpPr>
          <p:spPr bwMode="auto">
            <a:xfrm rot="5400000">
              <a:off x="2883" y="1476"/>
              <a:ext cx="616" cy="146"/>
            </a:xfrm>
            <a:custGeom>
              <a:avLst/>
              <a:gdLst>
                <a:gd name="T0" fmla="*/ 573 w 21600"/>
                <a:gd name="T1" fmla="*/ 73 h 21600"/>
                <a:gd name="T2" fmla="*/ 308 w 21600"/>
                <a:gd name="T3" fmla="*/ 146 h 21600"/>
                <a:gd name="T4" fmla="*/ 43 w 21600"/>
                <a:gd name="T5" fmla="*/ 73 h 21600"/>
                <a:gd name="T6" fmla="*/ 30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31 w 21600"/>
                <a:gd name="T13" fmla="*/ 3255 h 21600"/>
                <a:gd name="T14" fmla="*/ 18269 w 21600"/>
                <a:gd name="T15" fmla="*/ 1834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0" y="21600"/>
                  </a:lnTo>
                  <a:lnTo>
                    <a:pt x="185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" name="Rectangle 32"/>
          <p:cNvSpPr>
            <a:spLocks noChangeArrowheads="1"/>
          </p:cNvSpPr>
          <p:nvPr/>
        </p:nvSpPr>
        <p:spPr bwMode="auto">
          <a:xfrm>
            <a:off x="2667000" y="228600"/>
            <a:ext cx="3810000" cy="71278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Second Floor</a:t>
            </a:r>
          </a:p>
        </p:txBody>
      </p:sp>
      <p:sp>
        <p:nvSpPr>
          <p:cNvPr id="3079" name="Rectangle 54"/>
          <p:cNvSpPr>
            <a:spLocks noChangeArrowheads="1"/>
          </p:cNvSpPr>
          <p:nvPr/>
        </p:nvSpPr>
        <p:spPr bwMode="auto">
          <a:xfrm>
            <a:off x="0" y="288925"/>
            <a:ext cx="985838" cy="5870575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55"/>
          <p:cNvSpPr>
            <a:spLocks noChangeArrowheads="1"/>
          </p:cNvSpPr>
          <p:nvPr/>
        </p:nvSpPr>
        <p:spPr bwMode="auto">
          <a:xfrm>
            <a:off x="8205788" y="296863"/>
            <a:ext cx="938212" cy="5870575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1" name="Rectangle 56"/>
          <p:cNvSpPr>
            <a:spLocks noChangeArrowheads="1"/>
          </p:cNvSpPr>
          <p:nvPr/>
        </p:nvSpPr>
        <p:spPr bwMode="auto">
          <a:xfrm>
            <a:off x="1900238" y="1636713"/>
            <a:ext cx="771525" cy="2693987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2" name="Rectangle 57"/>
          <p:cNvSpPr>
            <a:spLocks noChangeArrowheads="1"/>
          </p:cNvSpPr>
          <p:nvPr/>
        </p:nvSpPr>
        <p:spPr bwMode="auto">
          <a:xfrm>
            <a:off x="6589713" y="1744663"/>
            <a:ext cx="796925" cy="2714625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3" name="AutoShape 110"/>
          <p:cNvSpPr>
            <a:spLocks noChangeArrowheads="1"/>
          </p:cNvSpPr>
          <p:nvPr/>
        </p:nvSpPr>
        <p:spPr bwMode="auto">
          <a:xfrm rot="16200000" flipH="1">
            <a:off x="3623469" y="2328069"/>
            <a:ext cx="968375" cy="293687"/>
          </a:xfrm>
          <a:custGeom>
            <a:avLst/>
            <a:gdLst>
              <a:gd name="T0" fmla="*/ 897675 w 21600"/>
              <a:gd name="T1" fmla="*/ 146844 h 21600"/>
              <a:gd name="T2" fmla="*/ 484188 w 21600"/>
              <a:gd name="T3" fmla="*/ 293688 h 21600"/>
              <a:gd name="T4" fmla="*/ 70700 w 21600"/>
              <a:gd name="T5" fmla="*/ 146844 h 21600"/>
              <a:gd name="T6" fmla="*/ 4841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7 w 21600"/>
              <a:gd name="T13" fmla="*/ 3377 h 21600"/>
              <a:gd name="T14" fmla="*/ 18223 w 21600"/>
              <a:gd name="T15" fmla="*/ 1822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53" y="21600"/>
                </a:lnTo>
                <a:lnTo>
                  <a:pt x="18447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rgbClr val="643E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AutoShape 111"/>
          <p:cNvSpPr>
            <a:spLocks noChangeArrowheads="1"/>
          </p:cNvSpPr>
          <p:nvPr/>
        </p:nvSpPr>
        <p:spPr bwMode="auto">
          <a:xfrm rot="5400000">
            <a:off x="4584701" y="2363787"/>
            <a:ext cx="977900" cy="231775"/>
          </a:xfrm>
          <a:custGeom>
            <a:avLst/>
            <a:gdLst>
              <a:gd name="T0" fmla="*/ 908858 w 21600"/>
              <a:gd name="T1" fmla="*/ 115888 h 21600"/>
              <a:gd name="T2" fmla="*/ 488950 w 21600"/>
              <a:gd name="T3" fmla="*/ 231775 h 21600"/>
              <a:gd name="T4" fmla="*/ 69042 w 21600"/>
              <a:gd name="T5" fmla="*/ 115888 h 21600"/>
              <a:gd name="T6" fmla="*/ 48895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25 w 21600"/>
              <a:gd name="T13" fmla="*/ 3325 h 21600"/>
              <a:gd name="T14" fmla="*/ 18275 w 21600"/>
              <a:gd name="T15" fmla="*/ 1827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050" y="21600"/>
                </a:lnTo>
                <a:lnTo>
                  <a:pt x="18550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AutoShape 109"/>
          <p:cNvSpPr>
            <a:spLocks noChangeArrowheads="1"/>
          </p:cNvSpPr>
          <p:nvPr/>
        </p:nvSpPr>
        <p:spPr bwMode="auto">
          <a:xfrm>
            <a:off x="3968750" y="1960563"/>
            <a:ext cx="1225550" cy="177800"/>
          </a:xfrm>
          <a:custGeom>
            <a:avLst/>
            <a:gdLst>
              <a:gd name="T0" fmla="*/ 1189805 w 21600"/>
              <a:gd name="T1" fmla="*/ 88775 h 21600"/>
              <a:gd name="T2" fmla="*/ 612775 w 21600"/>
              <a:gd name="T3" fmla="*/ 177550 h 21600"/>
              <a:gd name="T4" fmla="*/ 35745 w 21600"/>
              <a:gd name="T5" fmla="*/ 88775 h 21600"/>
              <a:gd name="T6" fmla="*/ 61277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30 w 21600"/>
              <a:gd name="T13" fmla="*/ 2430 h 21600"/>
              <a:gd name="T14" fmla="*/ 19170 w 21600"/>
              <a:gd name="T15" fmla="*/ 1917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59" y="21600"/>
                </a:lnTo>
                <a:lnTo>
                  <a:pt x="20341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Rectangle 61"/>
          <p:cNvSpPr>
            <a:spLocks noChangeArrowheads="1"/>
          </p:cNvSpPr>
          <p:nvPr/>
        </p:nvSpPr>
        <p:spPr bwMode="auto">
          <a:xfrm>
            <a:off x="2900363" y="1925638"/>
            <a:ext cx="504825" cy="1624012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7" name="Rectangle 62"/>
          <p:cNvSpPr>
            <a:spLocks noChangeArrowheads="1"/>
          </p:cNvSpPr>
          <p:nvPr/>
        </p:nvSpPr>
        <p:spPr bwMode="auto">
          <a:xfrm>
            <a:off x="5678488" y="1912938"/>
            <a:ext cx="554037" cy="1647825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Rectangle 63"/>
          <p:cNvSpPr>
            <a:spLocks noChangeArrowheads="1"/>
          </p:cNvSpPr>
          <p:nvPr/>
        </p:nvSpPr>
        <p:spPr bwMode="auto">
          <a:xfrm>
            <a:off x="4198938" y="2635250"/>
            <a:ext cx="769937" cy="1079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9" name="Rectangle 64"/>
          <p:cNvSpPr>
            <a:spLocks noChangeArrowheads="1"/>
          </p:cNvSpPr>
          <p:nvPr/>
        </p:nvSpPr>
        <p:spPr bwMode="auto">
          <a:xfrm>
            <a:off x="4135438" y="2755900"/>
            <a:ext cx="893762" cy="112713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0" name="Rectangle 65"/>
          <p:cNvSpPr>
            <a:spLocks noChangeArrowheads="1"/>
          </p:cNvSpPr>
          <p:nvPr/>
        </p:nvSpPr>
        <p:spPr bwMode="auto">
          <a:xfrm>
            <a:off x="4230688" y="2514600"/>
            <a:ext cx="701675" cy="1206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1" name="AutoShape 121" descr="Stationery">
            <a:hlinkClick r:id="rId12" action="ppaction://hlinksldjump"/>
          </p:cNvPr>
          <p:cNvSpPr>
            <a:spLocks noChangeArrowheads="1"/>
          </p:cNvSpPr>
          <p:nvPr/>
        </p:nvSpPr>
        <p:spPr bwMode="auto">
          <a:xfrm rot="-5400000">
            <a:off x="4302919" y="2750344"/>
            <a:ext cx="658813" cy="428625"/>
          </a:xfrm>
          <a:prstGeom prst="rightArrow">
            <a:avLst>
              <a:gd name="adj1" fmla="val 71602"/>
              <a:gd name="adj2" fmla="val 43756"/>
            </a:avLst>
          </a:prstGeom>
          <a:solidFill>
            <a:schemeClr val="bg1"/>
          </a:solidFill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900" b="1">
                <a:solidFill>
                  <a:srgbClr val="000000"/>
                </a:solidFill>
                <a:latin typeface="Arial Narrow" pitchFamily="34" charset="0"/>
              </a:rPr>
              <a:t>To Third </a:t>
            </a:r>
          </a:p>
          <a:p>
            <a:pPr algn="ctr">
              <a:lnSpc>
                <a:spcPct val="80000"/>
              </a:lnSpc>
            </a:pPr>
            <a:r>
              <a:rPr lang="en-US" sz="900" b="1">
                <a:solidFill>
                  <a:srgbClr val="000000"/>
                </a:solidFill>
                <a:latin typeface="Arial Narrow" pitchFamily="34" charset="0"/>
              </a:rPr>
              <a:t>Floor</a:t>
            </a:r>
          </a:p>
        </p:txBody>
      </p:sp>
      <p:sp>
        <p:nvSpPr>
          <p:cNvPr id="3093" name="Rectangle 17" descr="Parchment"/>
          <p:cNvSpPr>
            <a:spLocks noChangeArrowheads="1"/>
          </p:cNvSpPr>
          <p:nvPr/>
        </p:nvSpPr>
        <p:spPr bwMode="auto">
          <a:xfrm>
            <a:off x="-192088" y="2035175"/>
            <a:ext cx="914400" cy="131603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5D4034"/>
              </a:solidFill>
              <a:latin typeface="Arial Narrow" pitchFamily="34" charset="0"/>
            </a:endParaRPr>
          </a:p>
        </p:txBody>
      </p:sp>
      <p:pic>
        <p:nvPicPr>
          <p:cNvPr id="2050" name="Picture 2" descr="C:\Users\Owner\AppData\Local\Microsoft\Windows\Temporary Internet Files\Content.IE5\5T2LUI6B\MC900446438[1].jpg"/>
          <p:cNvPicPr>
            <a:picLocks noChangeAspect="1" noChangeArrowheads="1"/>
          </p:cNvPicPr>
          <p:nvPr/>
        </p:nvPicPr>
        <p:blipFill>
          <a:blip r:embed="rId13" cstate="print"/>
          <a:srcRect l="61371"/>
          <a:stretch>
            <a:fillRect/>
          </a:stretch>
        </p:blipFill>
        <p:spPr bwMode="auto">
          <a:xfrm>
            <a:off x="0" y="2090057"/>
            <a:ext cx="621301" cy="1198789"/>
          </a:xfrm>
          <a:prstGeom prst="rect">
            <a:avLst/>
          </a:prstGeom>
          <a:noFill/>
        </p:spPr>
      </p:pic>
      <p:pic>
        <p:nvPicPr>
          <p:cNvPr id="2051" name="Picture 3" descr="C:\Users\Owner\AppData\Local\Microsoft\Windows\Temporary Internet Files\Content.IE5\FOZWBPDF\MC900446439[1]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1392679">
            <a:off x="7308959" y="2196948"/>
            <a:ext cx="901070" cy="1386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ContrastingLef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" name="Rectangle 40"/>
          <p:cNvSpPr txBox="1">
            <a:spLocks noChangeArrowheads="1"/>
          </p:cNvSpPr>
          <p:nvPr/>
        </p:nvSpPr>
        <p:spPr bwMode="auto">
          <a:xfrm>
            <a:off x="676275" y="2286000"/>
            <a:ext cx="7772400" cy="1143000"/>
          </a:xfrm>
          <a:prstGeom prst="rect">
            <a:avLst/>
          </a:prstGeom>
          <a:noFill/>
          <a:ln w="9525">
            <a:solidFill>
              <a:srgbClr val="643E33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Museum Entrance</a:t>
            </a:r>
          </a:p>
        </p:txBody>
      </p:sp>
      <p:grpSp>
        <p:nvGrpSpPr>
          <p:cNvPr id="4101" name="Group 1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116" name="Rectangle 8" descr="Recycled paper"/>
            <p:cNvSpPr>
              <a:spLocks noChangeArrowheads="1"/>
            </p:cNvSpPr>
            <p:nvPr/>
          </p:nvSpPr>
          <p:spPr bwMode="auto">
            <a:xfrm>
              <a:off x="0" y="0"/>
              <a:ext cx="5760" cy="1344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7" name="Rectangle 5" descr="Oak"/>
            <p:cNvSpPr>
              <a:spLocks noChangeArrowheads="1"/>
            </p:cNvSpPr>
            <p:nvPr/>
          </p:nvSpPr>
          <p:spPr bwMode="auto">
            <a:xfrm>
              <a:off x="0" y="1344"/>
              <a:ext cx="5760" cy="2259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8" name="AutoShape 58" descr="White marble"/>
            <p:cNvSpPr>
              <a:spLocks noChangeArrowheads="1"/>
            </p:cNvSpPr>
            <p:nvPr/>
          </p:nvSpPr>
          <p:spPr bwMode="auto">
            <a:xfrm flipH="1" flipV="1">
              <a:off x="595" y="3611"/>
              <a:ext cx="4595" cy="311"/>
            </a:xfrm>
            <a:custGeom>
              <a:avLst/>
              <a:gdLst>
                <a:gd name="T0" fmla="*/ 4484 w 21600"/>
                <a:gd name="T1" fmla="*/ 156 h 21600"/>
                <a:gd name="T2" fmla="*/ 2298 w 21600"/>
                <a:gd name="T3" fmla="*/ 311 h 21600"/>
                <a:gd name="T4" fmla="*/ 111 w 21600"/>
                <a:gd name="T5" fmla="*/ 156 h 21600"/>
                <a:gd name="T6" fmla="*/ 229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322 w 21600"/>
                <a:gd name="T13" fmla="*/ 2292 h 21600"/>
                <a:gd name="T14" fmla="*/ 19278 w 21600"/>
                <a:gd name="T15" fmla="*/ 1930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48" y="21600"/>
                  </a:lnTo>
                  <a:lnTo>
                    <a:pt x="20552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9" name="Rectangle 72"/>
            <p:cNvSpPr>
              <a:spLocks noChangeArrowheads="1"/>
            </p:cNvSpPr>
            <p:nvPr/>
          </p:nvSpPr>
          <p:spPr bwMode="auto">
            <a:xfrm>
              <a:off x="2486" y="1239"/>
              <a:ext cx="818" cy="406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6" descr="Stationery"/>
            <p:cNvSpPr>
              <a:spLocks/>
            </p:cNvSpPr>
            <p:nvPr/>
          </p:nvSpPr>
          <p:spPr bwMode="auto">
            <a:xfrm>
              <a:off x="623" y="186"/>
              <a:ext cx="1871" cy="3696"/>
            </a:xfrm>
            <a:custGeom>
              <a:avLst/>
              <a:gdLst>
                <a:gd name="T0" fmla="*/ 0 w 1871"/>
                <a:gd name="T1" fmla="*/ 0 h 3696"/>
                <a:gd name="T2" fmla="*/ 1869 w 1871"/>
                <a:gd name="T3" fmla="*/ 1056 h 3696"/>
                <a:gd name="T4" fmla="*/ 1871 w 1871"/>
                <a:gd name="T5" fmla="*/ 1679 h 3696"/>
                <a:gd name="T6" fmla="*/ 0 w 1871"/>
                <a:gd name="T7" fmla="*/ 3696 h 3696"/>
                <a:gd name="T8" fmla="*/ 0 w 1871"/>
                <a:gd name="T9" fmla="*/ 0 h 36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1"/>
                <a:gd name="T16" fmla="*/ 0 h 3696"/>
                <a:gd name="T17" fmla="*/ 1871 w 1871"/>
                <a:gd name="T18" fmla="*/ 3696 h 36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1" h="3696">
                  <a:moveTo>
                    <a:pt x="0" y="0"/>
                  </a:moveTo>
                  <a:lnTo>
                    <a:pt x="1869" y="1056"/>
                  </a:lnTo>
                  <a:lnTo>
                    <a:pt x="1871" y="1679"/>
                  </a:lnTo>
                  <a:lnTo>
                    <a:pt x="0" y="369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Freeform 7" descr="Stationery"/>
            <p:cNvSpPr>
              <a:spLocks/>
            </p:cNvSpPr>
            <p:nvPr/>
          </p:nvSpPr>
          <p:spPr bwMode="auto">
            <a:xfrm>
              <a:off x="3263" y="178"/>
              <a:ext cx="1915" cy="3710"/>
            </a:xfrm>
            <a:custGeom>
              <a:avLst/>
              <a:gdLst>
                <a:gd name="T0" fmla="*/ 1873 w 1873"/>
                <a:gd name="T1" fmla="*/ 0 h 3696"/>
                <a:gd name="T2" fmla="*/ 0 w 1873"/>
                <a:gd name="T3" fmla="*/ 1056 h 3696"/>
                <a:gd name="T4" fmla="*/ 0 w 1873"/>
                <a:gd name="T5" fmla="*/ 1677 h 3696"/>
                <a:gd name="T6" fmla="*/ 1873 w 1873"/>
                <a:gd name="T7" fmla="*/ 3696 h 3696"/>
                <a:gd name="T8" fmla="*/ 1873 w 1873"/>
                <a:gd name="T9" fmla="*/ 0 h 36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3"/>
                <a:gd name="T16" fmla="*/ 0 h 3696"/>
                <a:gd name="T17" fmla="*/ 1873 w 1873"/>
                <a:gd name="T18" fmla="*/ 3696 h 36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3" h="3696">
                  <a:moveTo>
                    <a:pt x="1873" y="0"/>
                  </a:moveTo>
                  <a:lnTo>
                    <a:pt x="0" y="1056"/>
                  </a:lnTo>
                  <a:lnTo>
                    <a:pt x="0" y="1677"/>
                  </a:lnTo>
                  <a:lnTo>
                    <a:pt x="1873" y="3696"/>
                  </a:lnTo>
                  <a:lnTo>
                    <a:pt x="1873" y="0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Freeform 15" descr="Parchment"/>
            <p:cNvSpPr>
              <a:spLocks/>
            </p:cNvSpPr>
            <p:nvPr/>
          </p:nvSpPr>
          <p:spPr bwMode="auto">
            <a:xfrm>
              <a:off x="1203" y="881"/>
              <a:ext cx="490" cy="2246"/>
            </a:xfrm>
            <a:custGeom>
              <a:avLst/>
              <a:gdLst>
                <a:gd name="T0" fmla="*/ 0 w 490"/>
                <a:gd name="T1" fmla="*/ 2819 h 2819"/>
                <a:gd name="T2" fmla="*/ 1 w 490"/>
                <a:gd name="T3" fmla="*/ 0 h 2819"/>
                <a:gd name="T4" fmla="*/ 490 w 490"/>
                <a:gd name="T5" fmla="*/ 150 h 2819"/>
                <a:gd name="T6" fmla="*/ 486 w 490"/>
                <a:gd name="T7" fmla="*/ 2295 h 2819"/>
                <a:gd name="T8" fmla="*/ 0 w 490"/>
                <a:gd name="T9" fmla="*/ 2819 h 28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0"/>
                <a:gd name="T16" fmla="*/ 0 h 2819"/>
                <a:gd name="T17" fmla="*/ 490 w 490"/>
                <a:gd name="T18" fmla="*/ 2819 h 28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0" h="2819">
                  <a:moveTo>
                    <a:pt x="0" y="2819"/>
                  </a:moveTo>
                  <a:lnTo>
                    <a:pt x="1" y="0"/>
                  </a:lnTo>
                  <a:lnTo>
                    <a:pt x="490" y="150"/>
                  </a:lnTo>
                  <a:lnTo>
                    <a:pt x="486" y="2295"/>
                  </a:lnTo>
                  <a:lnTo>
                    <a:pt x="0" y="2819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Rectangle 10" descr="Stationery"/>
            <p:cNvSpPr>
              <a:spLocks noChangeArrowheads="1"/>
            </p:cNvSpPr>
            <p:nvPr/>
          </p:nvSpPr>
          <p:spPr bwMode="auto">
            <a:xfrm>
              <a:off x="5171" y="192"/>
              <a:ext cx="589" cy="3696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4" name="Rectangle 14" descr="Stationery">
              <a:hlinkClick r:id="rId7" action="ppaction://hlinksldjump" tooltip="Southwest Economies"/>
            </p:cNvPr>
            <p:cNvSpPr>
              <a:spLocks noChangeArrowheads="1"/>
            </p:cNvSpPr>
            <p:nvPr/>
          </p:nvSpPr>
          <p:spPr bwMode="auto">
            <a:xfrm>
              <a:off x="1202" y="1031"/>
              <a:ext cx="491" cy="1702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5" name="Freeform 16" descr="Oak"/>
            <p:cNvSpPr>
              <a:spLocks/>
            </p:cNvSpPr>
            <p:nvPr/>
          </p:nvSpPr>
          <p:spPr bwMode="auto">
            <a:xfrm>
              <a:off x="1204" y="2731"/>
              <a:ext cx="489" cy="541"/>
            </a:xfrm>
            <a:custGeom>
              <a:avLst/>
              <a:gdLst>
                <a:gd name="T0" fmla="*/ 0 w 489"/>
                <a:gd name="T1" fmla="*/ 541 h 541"/>
                <a:gd name="T2" fmla="*/ 0 w 489"/>
                <a:gd name="T3" fmla="*/ 0 h 541"/>
                <a:gd name="T4" fmla="*/ 489 w 489"/>
                <a:gd name="T5" fmla="*/ 0 h 541"/>
                <a:gd name="T6" fmla="*/ 0 w 489"/>
                <a:gd name="T7" fmla="*/ 541 h 5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9"/>
                <a:gd name="T13" fmla="*/ 0 h 541"/>
                <a:gd name="T14" fmla="*/ 489 w 489"/>
                <a:gd name="T15" fmla="*/ 541 h 5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9" h="541">
                  <a:moveTo>
                    <a:pt x="0" y="541"/>
                  </a:moveTo>
                  <a:lnTo>
                    <a:pt x="0" y="0"/>
                  </a:lnTo>
                  <a:lnTo>
                    <a:pt x="489" y="0"/>
                  </a:lnTo>
                  <a:lnTo>
                    <a:pt x="0" y="54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Freeform 17" descr="Parchment"/>
            <p:cNvSpPr>
              <a:spLocks/>
            </p:cNvSpPr>
            <p:nvPr/>
          </p:nvSpPr>
          <p:spPr bwMode="auto">
            <a:xfrm>
              <a:off x="1824" y="1104"/>
              <a:ext cx="332" cy="1488"/>
            </a:xfrm>
            <a:custGeom>
              <a:avLst/>
              <a:gdLst>
                <a:gd name="T0" fmla="*/ 0 w 332"/>
                <a:gd name="T1" fmla="*/ 1488 h 1488"/>
                <a:gd name="T2" fmla="*/ 0 w 332"/>
                <a:gd name="T3" fmla="*/ 0 h 1488"/>
                <a:gd name="T4" fmla="*/ 332 w 332"/>
                <a:gd name="T5" fmla="*/ 108 h 1488"/>
                <a:gd name="T6" fmla="*/ 332 w 332"/>
                <a:gd name="T7" fmla="*/ 1131 h 1488"/>
                <a:gd name="T8" fmla="*/ 0 w 332"/>
                <a:gd name="T9" fmla="*/ 1488 h 1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2"/>
                <a:gd name="T16" fmla="*/ 0 h 1488"/>
                <a:gd name="T17" fmla="*/ 332 w 332"/>
                <a:gd name="T18" fmla="*/ 1488 h 1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2" h="1488">
                  <a:moveTo>
                    <a:pt x="0" y="1488"/>
                  </a:moveTo>
                  <a:lnTo>
                    <a:pt x="0" y="0"/>
                  </a:lnTo>
                  <a:lnTo>
                    <a:pt x="332" y="108"/>
                  </a:lnTo>
                  <a:lnTo>
                    <a:pt x="332" y="1131"/>
                  </a:lnTo>
                  <a:lnTo>
                    <a:pt x="0" y="1488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Freeform 18" descr="Stationery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>
              <a:off x="1829" y="1217"/>
              <a:ext cx="325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Freeform 19" descr="Oak"/>
            <p:cNvSpPr>
              <a:spLocks/>
            </p:cNvSpPr>
            <p:nvPr/>
          </p:nvSpPr>
          <p:spPr bwMode="auto">
            <a:xfrm>
              <a:off x="1827" y="2234"/>
              <a:ext cx="342" cy="361"/>
            </a:xfrm>
            <a:custGeom>
              <a:avLst/>
              <a:gdLst>
                <a:gd name="T0" fmla="*/ 0 w 342"/>
                <a:gd name="T1" fmla="*/ 361 h 361"/>
                <a:gd name="T2" fmla="*/ 0 w 342"/>
                <a:gd name="T3" fmla="*/ 0 h 361"/>
                <a:gd name="T4" fmla="*/ 342 w 342"/>
                <a:gd name="T5" fmla="*/ 0 h 361"/>
                <a:gd name="T6" fmla="*/ 0 w 342"/>
                <a:gd name="T7" fmla="*/ 361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2"/>
                <a:gd name="T13" fmla="*/ 0 h 361"/>
                <a:gd name="T14" fmla="*/ 342 w 342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2" h="361">
                  <a:moveTo>
                    <a:pt x="0" y="361"/>
                  </a:moveTo>
                  <a:lnTo>
                    <a:pt x="0" y="0"/>
                  </a:lnTo>
                  <a:lnTo>
                    <a:pt x="342" y="0"/>
                  </a:lnTo>
                  <a:lnTo>
                    <a:pt x="0" y="36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9" name="Freeform 25" descr="Parchment"/>
            <p:cNvSpPr>
              <a:spLocks/>
            </p:cNvSpPr>
            <p:nvPr/>
          </p:nvSpPr>
          <p:spPr bwMode="auto">
            <a:xfrm flipH="1">
              <a:off x="4161" y="975"/>
              <a:ext cx="490" cy="2208"/>
            </a:xfrm>
            <a:custGeom>
              <a:avLst/>
              <a:gdLst>
                <a:gd name="T0" fmla="*/ 0 w 490"/>
                <a:gd name="T1" fmla="*/ 2819 h 2819"/>
                <a:gd name="T2" fmla="*/ 1 w 490"/>
                <a:gd name="T3" fmla="*/ 0 h 2819"/>
                <a:gd name="T4" fmla="*/ 490 w 490"/>
                <a:gd name="T5" fmla="*/ 150 h 2819"/>
                <a:gd name="T6" fmla="*/ 486 w 490"/>
                <a:gd name="T7" fmla="*/ 2295 h 2819"/>
                <a:gd name="T8" fmla="*/ 0 w 490"/>
                <a:gd name="T9" fmla="*/ 2819 h 28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0"/>
                <a:gd name="T16" fmla="*/ 0 h 2819"/>
                <a:gd name="T17" fmla="*/ 490 w 490"/>
                <a:gd name="T18" fmla="*/ 2819 h 28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0" h="2819">
                  <a:moveTo>
                    <a:pt x="0" y="2819"/>
                  </a:moveTo>
                  <a:lnTo>
                    <a:pt x="1" y="0"/>
                  </a:lnTo>
                  <a:lnTo>
                    <a:pt x="490" y="150"/>
                  </a:lnTo>
                  <a:lnTo>
                    <a:pt x="486" y="2295"/>
                  </a:lnTo>
                  <a:lnTo>
                    <a:pt x="0" y="2819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0" name="Rectangle 23" descr="Stationery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4160" y="1097"/>
              <a:ext cx="490" cy="1719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1" name="Freeform 24" descr="Oak"/>
            <p:cNvSpPr>
              <a:spLocks/>
            </p:cNvSpPr>
            <p:nvPr/>
          </p:nvSpPr>
          <p:spPr bwMode="auto">
            <a:xfrm>
              <a:off x="4145" y="2807"/>
              <a:ext cx="507" cy="551"/>
            </a:xfrm>
            <a:custGeom>
              <a:avLst/>
              <a:gdLst>
                <a:gd name="T0" fmla="*/ 506 w 507"/>
                <a:gd name="T1" fmla="*/ 551 h 551"/>
                <a:gd name="T2" fmla="*/ 507 w 507"/>
                <a:gd name="T3" fmla="*/ 0 h 551"/>
                <a:gd name="T4" fmla="*/ 0 w 507"/>
                <a:gd name="T5" fmla="*/ 0 h 551"/>
                <a:gd name="T6" fmla="*/ 506 w 507"/>
                <a:gd name="T7" fmla="*/ 551 h 5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7"/>
                <a:gd name="T13" fmla="*/ 0 h 551"/>
                <a:gd name="T14" fmla="*/ 507 w 507"/>
                <a:gd name="T15" fmla="*/ 551 h 5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7" h="551">
                  <a:moveTo>
                    <a:pt x="506" y="551"/>
                  </a:moveTo>
                  <a:lnTo>
                    <a:pt x="507" y="0"/>
                  </a:lnTo>
                  <a:lnTo>
                    <a:pt x="0" y="0"/>
                  </a:lnTo>
                  <a:lnTo>
                    <a:pt x="506" y="55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2" name="Freeform 27" descr="Parchment"/>
            <p:cNvSpPr>
              <a:spLocks/>
            </p:cNvSpPr>
            <p:nvPr/>
          </p:nvSpPr>
          <p:spPr bwMode="auto">
            <a:xfrm flipH="1">
              <a:off x="3585" y="1119"/>
              <a:ext cx="340" cy="1159"/>
            </a:xfrm>
            <a:custGeom>
              <a:avLst/>
              <a:gdLst>
                <a:gd name="T0" fmla="*/ 0 w 332"/>
                <a:gd name="T1" fmla="*/ 1488 h 1488"/>
                <a:gd name="T2" fmla="*/ 0 w 332"/>
                <a:gd name="T3" fmla="*/ 0 h 1488"/>
                <a:gd name="T4" fmla="*/ 332 w 332"/>
                <a:gd name="T5" fmla="*/ 108 h 1488"/>
                <a:gd name="T6" fmla="*/ 332 w 332"/>
                <a:gd name="T7" fmla="*/ 1131 h 1488"/>
                <a:gd name="T8" fmla="*/ 0 w 332"/>
                <a:gd name="T9" fmla="*/ 1488 h 1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2"/>
                <a:gd name="T16" fmla="*/ 0 h 1488"/>
                <a:gd name="T17" fmla="*/ 332 w 332"/>
                <a:gd name="T18" fmla="*/ 1488 h 1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2" h="1488">
                  <a:moveTo>
                    <a:pt x="0" y="1488"/>
                  </a:moveTo>
                  <a:lnTo>
                    <a:pt x="0" y="0"/>
                  </a:lnTo>
                  <a:lnTo>
                    <a:pt x="332" y="108"/>
                  </a:lnTo>
                  <a:lnTo>
                    <a:pt x="332" y="1131"/>
                  </a:lnTo>
                  <a:lnTo>
                    <a:pt x="0" y="1488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3" name="Freeform 28" descr="Stationery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 flipH="1">
              <a:off x="3579" y="1232"/>
              <a:ext cx="342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4" name="Freeform 29" descr="Oak"/>
            <p:cNvSpPr>
              <a:spLocks/>
            </p:cNvSpPr>
            <p:nvPr/>
          </p:nvSpPr>
          <p:spPr bwMode="auto">
            <a:xfrm flipH="1">
              <a:off x="3595" y="2243"/>
              <a:ext cx="334" cy="315"/>
            </a:xfrm>
            <a:custGeom>
              <a:avLst/>
              <a:gdLst>
                <a:gd name="T0" fmla="*/ 0 w 342"/>
                <a:gd name="T1" fmla="*/ 361 h 361"/>
                <a:gd name="T2" fmla="*/ 0 w 342"/>
                <a:gd name="T3" fmla="*/ 0 h 361"/>
                <a:gd name="T4" fmla="*/ 342 w 342"/>
                <a:gd name="T5" fmla="*/ 0 h 361"/>
                <a:gd name="T6" fmla="*/ 0 w 342"/>
                <a:gd name="T7" fmla="*/ 361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2"/>
                <a:gd name="T13" fmla="*/ 0 h 361"/>
                <a:gd name="T14" fmla="*/ 342 w 342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2" h="361">
                  <a:moveTo>
                    <a:pt x="0" y="361"/>
                  </a:moveTo>
                  <a:lnTo>
                    <a:pt x="0" y="0"/>
                  </a:lnTo>
                  <a:lnTo>
                    <a:pt x="342" y="0"/>
                  </a:lnTo>
                  <a:lnTo>
                    <a:pt x="0" y="361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5" name="Rectangle 37"/>
            <p:cNvSpPr>
              <a:spLocks noChangeArrowheads="1"/>
            </p:cNvSpPr>
            <p:nvPr/>
          </p:nvSpPr>
          <p:spPr bwMode="auto">
            <a:xfrm flipH="1">
              <a:off x="2017" y="0"/>
              <a:ext cx="27" cy="155"/>
            </a:xfrm>
            <a:prstGeom prst="rect">
              <a:avLst/>
            </a:prstGeom>
            <a:solidFill>
              <a:srgbClr val="643E33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6" name="Rectangle 38"/>
            <p:cNvSpPr>
              <a:spLocks noChangeArrowheads="1"/>
            </p:cNvSpPr>
            <p:nvPr/>
          </p:nvSpPr>
          <p:spPr bwMode="auto">
            <a:xfrm flipH="1">
              <a:off x="3795" y="0"/>
              <a:ext cx="27" cy="155"/>
            </a:xfrm>
            <a:prstGeom prst="rect">
              <a:avLst/>
            </a:prstGeom>
            <a:solidFill>
              <a:srgbClr val="643E33"/>
            </a:solid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7" name="Rectangle 9" descr="Stationery"/>
            <p:cNvSpPr>
              <a:spLocks noChangeArrowheads="1"/>
            </p:cNvSpPr>
            <p:nvPr/>
          </p:nvSpPr>
          <p:spPr bwMode="auto">
            <a:xfrm>
              <a:off x="0" y="192"/>
              <a:ext cx="624" cy="3682"/>
            </a:xfrm>
            <a:prstGeom prst="rect">
              <a:avLst/>
            </a:prstGeom>
            <a:blipFill dpi="0" rotWithShape="1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8" name="Rectangle 63" descr="Walnut"/>
            <p:cNvSpPr>
              <a:spLocks noChangeArrowheads="1"/>
            </p:cNvSpPr>
            <p:nvPr/>
          </p:nvSpPr>
          <p:spPr bwMode="auto">
            <a:xfrm rot="929241">
              <a:off x="651" y="2876"/>
              <a:ext cx="453" cy="63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9" name="Rectangle 64" descr="Walnut"/>
            <p:cNvSpPr>
              <a:spLocks noChangeArrowheads="1"/>
            </p:cNvSpPr>
            <p:nvPr/>
          </p:nvSpPr>
          <p:spPr bwMode="auto">
            <a:xfrm rot="-609473">
              <a:off x="4676" y="2877"/>
              <a:ext cx="453" cy="63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0" name="AutoShape 73" descr="Stationery"/>
            <p:cNvSpPr>
              <a:spLocks noChangeArrowheads="1"/>
            </p:cNvSpPr>
            <p:nvPr/>
          </p:nvSpPr>
          <p:spPr bwMode="auto">
            <a:xfrm>
              <a:off x="2492" y="1240"/>
              <a:ext cx="772" cy="91"/>
            </a:xfrm>
            <a:custGeom>
              <a:avLst/>
              <a:gdLst>
                <a:gd name="T0" fmla="*/ 749 w 21600"/>
                <a:gd name="T1" fmla="*/ 45 h 21600"/>
                <a:gd name="T2" fmla="*/ 386 w 21600"/>
                <a:gd name="T3" fmla="*/ 91 h 21600"/>
                <a:gd name="T4" fmla="*/ 23 w 21600"/>
                <a:gd name="T5" fmla="*/ 45 h 21600"/>
                <a:gd name="T6" fmla="*/ 3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34 w 21600"/>
                <a:gd name="T13" fmla="*/ 2374 h 21600"/>
                <a:gd name="T14" fmla="*/ 19166 w 21600"/>
                <a:gd name="T15" fmla="*/ 192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59" y="21600"/>
                  </a:lnTo>
                  <a:lnTo>
                    <a:pt x="20341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1" name="AutoShape 74" descr="Stationery"/>
            <p:cNvSpPr>
              <a:spLocks noChangeArrowheads="1"/>
            </p:cNvSpPr>
            <p:nvPr/>
          </p:nvSpPr>
          <p:spPr bwMode="auto">
            <a:xfrm rot="16200000" flipH="1">
              <a:off x="2277" y="1463"/>
              <a:ext cx="617" cy="185"/>
            </a:xfrm>
            <a:custGeom>
              <a:avLst/>
              <a:gdLst>
                <a:gd name="T0" fmla="*/ 572 w 21600"/>
                <a:gd name="T1" fmla="*/ 92 h 21600"/>
                <a:gd name="T2" fmla="*/ 309 w 21600"/>
                <a:gd name="T3" fmla="*/ 185 h 21600"/>
                <a:gd name="T4" fmla="*/ 45 w 21600"/>
                <a:gd name="T5" fmla="*/ 92 h 21600"/>
                <a:gd name="T6" fmla="*/ 30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1 w 21600"/>
                <a:gd name="T13" fmla="*/ 3386 h 21600"/>
                <a:gd name="T14" fmla="*/ 18239 w 21600"/>
                <a:gd name="T15" fmla="*/ 182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53" y="21600"/>
                  </a:lnTo>
                  <a:lnTo>
                    <a:pt x="18447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2" name="AutoShape 75" descr="Stationery"/>
            <p:cNvSpPr>
              <a:spLocks noChangeArrowheads="1"/>
            </p:cNvSpPr>
            <p:nvPr/>
          </p:nvSpPr>
          <p:spPr bwMode="auto">
            <a:xfrm rot="5400000">
              <a:off x="2880" y="1480"/>
              <a:ext cx="616" cy="146"/>
            </a:xfrm>
            <a:custGeom>
              <a:avLst/>
              <a:gdLst>
                <a:gd name="T0" fmla="*/ 573 w 21600"/>
                <a:gd name="T1" fmla="*/ 73 h 21600"/>
                <a:gd name="T2" fmla="*/ 308 w 21600"/>
                <a:gd name="T3" fmla="*/ 146 h 21600"/>
                <a:gd name="T4" fmla="*/ 43 w 21600"/>
                <a:gd name="T5" fmla="*/ 73 h 21600"/>
                <a:gd name="T6" fmla="*/ 30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31 w 21600"/>
                <a:gd name="T13" fmla="*/ 3255 h 21600"/>
                <a:gd name="T14" fmla="*/ 18269 w 21600"/>
                <a:gd name="T15" fmla="*/ 1834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0" y="21600"/>
                  </a:lnTo>
                  <a:lnTo>
                    <a:pt x="18550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3" name="Rectangle 101" descr="Oak"/>
            <p:cNvSpPr>
              <a:spLocks noChangeArrowheads="1"/>
            </p:cNvSpPr>
            <p:nvPr/>
          </p:nvSpPr>
          <p:spPr bwMode="auto">
            <a:xfrm>
              <a:off x="2675" y="1582"/>
              <a:ext cx="437" cy="62"/>
            </a:xfrm>
            <a:prstGeom prst="rect">
              <a:avLst/>
            </a:prstGeom>
            <a:blipFill dpi="0" rotWithShape="0">
              <a:blip r:embed="rId9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4" name="Rectangle 100" descr="White marble"/>
            <p:cNvSpPr>
              <a:spLocks noChangeArrowheads="1"/>
            </p:cNvSpPr>
            <p:nvPr/>
          </p:nvSpPr>
          <p:spPr bwMode="auto">
            <a:xfrm>
              <a:off x="2675" y="1626"/>
              <a:ext cx="443" cy="75"/>
            </a:xfrm>
            <a:prstGeom prst="rect">
              <a:avLst/>
            </a:pr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145" name="Picture 102" descr="ru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394" y="2312"/>
              <a:ext cx="972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46" name="Rectangle 107"/>
            <p:cNvSpPr>
              <a:spLocks noChangeArrowheads="1"/>
            </p:cNvSpPr>
            <p:nvPr/>
          </p:nvSpPr>
          <p:spPr bwMode="auto">
            <a:xfrm>
              <a:off x="5171" y="188"/>
              <a:ext cx="589" cy="3696"/>
            </a:xfrm>
            <a:prstGeom prst="rect">
              <a:avLst/>
            </a:prstGeom>
            <a:solidFill>
              <a:srgbClr val="002060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" name="Rectangle 108"/>
            <p:cNvSpPr>
              <a:spLocks noChangeArrowheads="1"/>
            </p:cNvSpPr>
            <p:nvPr/>
          </p:nvSpPr>
          <p:spPr bwMode="auto">
            <a:xfrm>
              <a:off x="0" y="188"/>
              <a:ext cx="624" cy="3682"/>
            </a:xfrm>
            <a:prstGeom prst="rect">
              <a:avLst/>
            </a:prstGeom>
            <a:solidFill>
              <a:srgbClr val="002060">
                <a:alpha val="1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8" name="AutoShape 109"/>
            <p:cNvSpPr>
              <a:spLocks noChangeArrowheads="1"/>
            </p:cNvSpPr>
            <p:nvPr/>
          </p:nvSpPr>
          <p:spPr bwMode="auto">
            <a:xfrm>
              <a:off x="2495" y="1236"/>
              <a:ext cx="772" cy="91"/>
            </a:xfrm>
            <a:custGeom>
              <a:avLst/>
              <a:gdLst>
                <a:gd name="T0" fmla="*/ 749 w 21600"/>
                <a:gd name="T1" fmla="*/ 45 h 21600"/>
                <a:gd name="T2" fmla="*/ 386 w 21600"/>
                <a:gd name="T3" fmla="*/ 91 h 21600"/>
                <a:gd name="T4" fmla="*/ 23 w 21600"/>
                <a:gd name="T5" fmla="*/ 45 h 21600"/>
                <a:gd name="T6" fmla="*/ 3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34 w 21600"/>
                <a:gd name="T13" fmla="*/ 2374 h 21600"/>
                <a:gd name="T14" fmla="*/ 19166 w 21600"/>
                <a:gd name="T15" fmla="*/ 192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59" y="21600"/>
                  </a:lnTo>
                  <a:lnTo>
                    <a:pt x="203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9" name="AutoShape 110"/>
            <p:cNvSpPr>
              <a:spLocks noChangeArrowheads="1"/>
            </p:cNvSpPr>
            <p:nvPr/>
          </p:nvSpPr>
          <p:spPr bwMode="auto">
            <a:xfrm rot="16200000" flipH="1">
              <a:off x="2277" y="1477"/>
              <a:ext cx="610" cy="185"/>
            </a:xfrm>
            <a:custGeom>
              <a:avLst/>
              <a:gdLst>
                <a:gd name="T0" fmla="*/ 565 w 21600"/>
                <a:gd name="T1" fmla="*/ 92 h 21600"/>
                <a:gd name="T2" fmla="*/ 305 w 21600"/>
                <a:gd name="T3" fmla="*/ 185 h 21600"/>
                <a:gd name="T4" fmla="*/ 45 w 21600"/>
                <a:gd name="T5" fmla="*/ 92 h 21600"/>
                <a:gd name="T6" fmla="*/ 30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4 w 21600"/>
                <a:gd name="T13" fmla="*/ 3386 h 21600"/>
                <a:gd name="T14" fmla="*/ 18236 w 21600"/>
                <a:gd name="T15" fmla="*/ 182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53" y="21600"/>
                  </a:lnTo>
                  <a:lnTo>
                    <a:pt x="1844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0" name="Rectangle 112">
              <a:hlinkClick r:id="rId7" action="ppaction://hlinksldjump" tooltip="Southwest Economies"/>
            </p:cNvPr>
            <p:cNvSpPr>
              <a:spLocks noChangeArrowheads="1"/>
            </p:cNvSpPr>
            <p:nvPr/>
          </p:nvSpPr>
          <p:spPr bwMode="auto">
            <a:xfrm>
              <a:off x="1203" y="1034"/>
              <a:ext cx="492" cy="1702"/>
            </a:xfrm>
            <a:prstGeom prst="rect">
              <a:avLst/>
            </a:prstGeom>
            <a:solidFill>
              <a:srgbClr val="CB986E">
                <a:alpha val="3411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1" name="Freeform 113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>
              <a:off x="1830" y="1220"/>
              <a:ext cx="325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B986E">
                <a:alpha val="34117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2" name="Rectangle 114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4162" y="1100"/>
              <a:ext cx="489" cy="1719"/>
            </a:xfrm>
            <a:prstGeom prst="rect">
              <a:avLst/>
            </a:prstGeom>
            <a:solidFill>
              <a:srgbClr val="CB986E">
                <a:alpha val="3411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3" name="Freeform 115">
              <a:hlinkClick r:id="rId8" action="ppaction://hlinksldjump" tooltip="Plains Economies"/>
            </p:cNvPr>
            <p:cNvSpPr>
              <a:spLocks/>
            </p:cNvSpPr>
            <p:nvPr/>
          </p:nvSpPr>
          <p:spPr bwMode="auto">
            <a:xfrm flipH="1">
              <a:off x="3580" y="1235"/>
              <a:ext cx="342" cy="1017"/>
            </a:xfrm>
            <a:custGeom>
              <a:avLst/>
              <a:gdLst>
                <a:gd name="T0" fmla="*/ 331 w 331"/>
                <a:gd name="T1" fmla="*/ 0 h 1017"/>
                <a:gd name="T2" fmla="*/ 0 w 331"/>
                <a:gd name="T3" fmla="*/ 0 h 1017"/>
                <a:gd name="T4" fmla="*/ 1 w 331"/>
                <a:gd name="T5" fmla="*/ 1017 h 1017"/>
                <a:gd name="T6" fmla="*/ 331 w 331"/>
                <a:gd name="T7" fmla="*/ 1017 h 1017"/>
                <a:gd name="T8" fmla="*/ 331 w 331"/>
                <a:gd name="T9" fmla="*/ 0 h 1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1017"/>
                <a:gd name="T17" fmla="*/ 331 w 331"/>
                <a:gd name="T18" fmla="*/ 1017 h 10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1017">
                  <a:moveTo>
                    <a:pt x="331" y="0"/>
                  </a:moveTo>
                  <a:lnTo>
                    <a:pt x="0" y="0"/>
                  </a:lnTo>
                  <a:lnTo>
                    <a:pt x="1" y="1017"/>
                  </a:lnTo>
                  <a:lnTo>
                    <a:pt x="331" y="1017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B986E">
                <a:alpha val="34117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4" name="Rectangle 97" descr="White marble"/>
            <p:cNvSpPr>
              <a:spLocks noChangeArrowheads="1"/>
            </p:cNvSpPr>
            <p:nvPr/>
          </p:nvSpPr>
          <p:spPr bwMode="auto">
            <a:xfrm>
              <a:off x="2624" y="1701"/>
              <a:ext cx="530" cy="85"/>
            </a:xfrm>
            <a:prstGeom prst="rect">
              <a:avLst/>
            </a:pr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55" name="Freeform 98" descr="White marble"/>
            <p:cNvSpPr>
              <a:spLocks/>
            </p:cNvSpPr>
            <p:nvPr/>
          </p:nvSpPr>
          <p:spPr bwMode="auto">
            <a:xfrm>
              <a:off x="2611" y="1670"/>
              <a:ext cx="551" cy="56"/>
            </a:xfrm>
            <a:custGeom>
              <a:avLst/>
              <a:gdLst>
                <a:gd name="T0" fmla="*/ 0 w 471"/>
                <a:gd name="T1" fmla="*/ 30 h 33"/>
                <a:gd name="T2" fmla="*/ 39 w 471"/>
                <a:gd name="T3" fmla="*/ 0 h 33"/>
                <a:gd name="T4" fmla="*/ 453 w 471"/>
                <a:gd name="T5" fmla="*/ 0 h 33"/>
                <a:gd name="T6" fmla="*/ 471 w 471"/>
                <a:gd name="T7" fmla="*/ 33 h 33"/>
                <a:gd name="T8" fmla="*/ 0 w 471"/>
                <a:gd name="T9" fmla="*/ 3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33"/>
                <a:gd name="T17" fmla="*/ 471 w 47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33">
                  <a:moveTo>
                    <a:pt x="0" y="30"/>
                  </a:moveTo>
                  <a:lnTo>
                    <a:pt x="39" y="0"/>
                  </a:lnTo>
                  <a:lnTo>
                    <a:pt x="453" y="0"/>
                  </a:lnTo>
                  <a:lnTo>
                    <a:pt x="471" y="33"/>
                  </a:lnTo>
                  <a:lnTo>
                    <a:pt x="0" y="30"/>
                  </a:lnTo>
                  <a:close/>
                </a:path>
              </a:pathLst>
            </a:cu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6" name="Freeform 106" descr="White marble"/>
            <p:cNvSpPr>
              <a:spLocks/>
            </p:cNvSpPr>
            <p:nvPr/>
          </p:nvSpPr>
          <p:spPr bwMode="auto">
            <a:xfrm>
              <a:off x="2655" y="1600"/>
              <a:ext cx="477" cy="56"/>
            </a:xfrm>
            <a:custGeom>
              <a:avLst/>
              <a:gdLst>
                <a:gd name="T0" fmla="*/ 0 w 471"/>
                <a:gd name="T1" fmla="*/ 30 h 33"/>
                <a:gd name="T2" fmla="*/ 39 w 471"/>
                <a:gd name="T3" fmla="*/ 0 h 33"/>
                <a:gd name="T4" fmla="*/ 453 w 471"/>
                <a:gd name="T5" fmla="*/ 0 h 33"/>
                <a:gd name="T6" fmla="*/ 471 w 471"/>
                <a:gd name="T7" fmla="*/ 33 h 33"/>
                <a:gd name="T8" fmla="*/ 0 w 471"/>
                <a:gd name="T9" fmla="*/ 3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1"/>
                <a:gd name="T16" fmla="*/ 0 h 33"/>
                <a:gd name="T17" fmla="*/ 471 w 47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1" h="33">
                  <a:moveTo>
                    <a:pt x="0" y="30"/>
                  </a:moveTo>
                  <a:lnTo>
                    <a:pt x="39" y="0"/>
                  </a:lnTo>
                  <a:lnTo>
                    <a:pt x="453" y="0"/>
                  </a:lnTo>
                  <a:lnTo>
                    <a:pt x="471" y="33"/>
                  </a:lnTo>
                  <a:lnTo>
                    <a:pt x="0" y="30"/>
                  </a:lnTo>
                  <a:close/>
                </a:path>
              </a:pathLst>
            </a:custGeom>
            <a:blipFill dpi="0" rotWithShape="1">
              <a:blip r:embed="rId10" cstate="print"/>
              <a:srcRect/>
              <a:tile tx="0" ty="0" sx="100000" sy="100000" flip="none" algn="tl"/>
            </a:blipFill>
            <a:ln w="9525">
              <a:solidFill>
                <a:srgbClr val="643E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57" name="Group 128"/>
            <p:cNvGrpSpPr>
              <a:grpSpLocks/>
            </p:cNvGrpSpPr>
            <p:nvPr/>
          </p:nvGrpSpPr>
          <p:grpSpPr bwMode="auto">
            <a:xfrm>
              <a:off x="0" y="2904"/>
              <a:ext cx="5760" cy="1416"/>
              <a:chOff x="0" y="2904"/>
              <a:chExt cx="5760" cy="1416"/>
            </a:xfrm>
          </p:grpSpPr>
          <p:sp>
            <p:nvSpPr>
              <p:cNvPr id="4159" name="Rectangle 59" descr="White marble"/>
              <p:cNvSpPr>
                <a:spLocks noChangeArrowheads="1"/>
              </p:cNvSpPr>
              <p:nvPr/>
            </p:nvSpPr>
            <p:spPr bwMode="auto">
              <a:xfrm>
                <a:off x="0" y="3879"/>
                <a:ext cx="5760" cy="441"/>
              </a:xfrm>
              <a:prstGeom prst="rect">
                <a:avLst/>
              </a:pr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60" name="Line 124"/>
              <p:cNvSpPr>
                <a:spLocks noChangeShapeType="1"/>
              </p:cNvSpPr>
              <p:nvPr/>
            </p:nvSpPr>
            <p:spPr bwMode="auto">
              <a:xfrm>
                <a:off x="743" y="2904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61" name="Line 125"/>
              <p:cNvSpPr>
                <a:spLocks noChangeShapeType="1"/>
              </p:cNvSpPr>
              <p:nvPr/>
            </p:nvSpPr>
            <p:spPr bwMode="auto">
              <a:xfrm>
                <a:off x="990" y="2956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62" name="Line 126"/>
              <p:cNvSpPr>
                <a:spLocks noChangeShapeType="1"/>
              </p:cNvSpPr>
              <p:nvPr/>
            </p:nvSpPr>
            <p:spPr bwMode="auto">
              <a:xfrm>
                <a:off x="4997" y="2925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63" name="Line 127"/>
              <p:cNvSpPr>
                <a:spLocks noChangeShapeType="1"/>
              </p:cNvSpPr>
              <p:nvPr/>
            </p:nvSpPr>
            <p:spPr bwMode="auto">
              <a:xfrm>
                <a:off x="4783" y="2955"/>
                <a:ext cx="0" cy="63"/>
              </a:xfrm>
              <a:prstGeom prst="line">
                <a:avLst/>
              </a:prstGeom>
              <a:noFill/>
              <a:ln w="38100">
                <a:solidFill>
                  <a:srgbClr val="643E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58" name="AutoShape 111"/>
            <p:cNvSpPr>
              <a:spLocks noChangeArrowheads="1"/>
            </p:cNvSpPr>
            <p:nvPr/>
          </p:nvSpPr>
          <p:spPr bwMode="auto">
            <a:xfrm rot="5400000">
              <a:off x="2883" y="1476"/>
              <a:ext cx="616" cy="146"/>
            </a:xfrm>
            <a:custGeom>
              <a:avLst/>
              <a:gdLst>
                <a:gd name="T0" fmla="*/ 573 w 21600"/>
                <a:gd name="T1" fmla="*/ 73 h 21600"/>
                <a:gd name="T2" fmla="*/ 308 w 21600"/>
                <a:gd name="T3" fmla="*/ 146 h 21600"/>
                <a:gd name="T4" fmla="*/ 43 w 21600"/>
                <a:gd name="T5" fmla="*/ 73 h 21600"/>
                <a:gd name="T6" fmla="*/ 30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31 w 21600"/>
                <a:gd name="T13" fmla="*/ 3255 h 21600"/>
                <a:gd name="T14" fmla="*/ 18269 w 21600"/>
                <a:gd name="T15" fmla="*/ 1834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050" y="21600"/>
                  </a:lnTo>
                  <a:lnTo>
                    <a:pt x="185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2060">
                <a:alpha val="5098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" name="Rectangle 32"/>
          <p:cNvSpPr>
            <a:spLocks noChangeArrowheads="1"/>
          </p:cNvSpPr>
          <p:nvPr/>
        </p:nvSpPr>
        <p:spPr bwMode="auto">
          <a:xfrm>
            <a:off x="2667000" y="228600"/>
            <a:ext cx="3810000" cy="71278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Third Floor</a:t>
            </a:r>
          </a:p>
        </p:txBody>
      </p:sp>
      <p:sp>
        <p:nvSpPr>
          <p:cNvPr id="4103" name="Rectangle 55"/>
          <p:cNvSpPr>
            <a:spLocks noChangeArrowheads="1"/>
          </p:cNvSpPr>
          <p:nvPr/>
        </p:nvSpPr>
        <p:spPr bwMode="auto">
          <a:xfrm>
            <a:off x="0" y="288925"/>
            <a:ext cx="985838" cy="5870575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4" name="Rectangle 56"/>
          <p:cNvSpPr>
            <a:spLocks noChangeArrowheads="1"/>
          </p:cNvSpPr>
          <p:nvPr/>
        </p:nvSpPr>
        <p:spPr bwMode="auto">
          <a:xfrm>
            <a:off x="8205788" y="296863"/>
            <a:ext cx="938212" cy="5870575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5" name="Rectangle 57"/>
          <p:cNvSpPr>
            <a:spLocks noChangeArrowheads="1"/>
          </p:cNvSpPr>
          <p:nvPr/>
        </p:nvSpPr>
        <p:spPr bwMode="auto">
          <a:xfrm>
            <a:off x="1900238" y="1636713"/>
            <a:ext cx="771525" cy="2693987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6" name="Rectangle 58"/>
          <p:cNvSpPr>
            <a:spLocks noChangeArrowheads="1"/>
          </p:cNvSpPr>
          <p:nvPr/>
        </p:nvSpPr>
        <p:spPr bwMode="auto">
          <a:xfrm>
            <a:off x="6589713" y="1744663"/>
            <a:ext cx="796925" cy="2714625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7" name="AutoShape 110"/>
          <p:cNvSpPr>
            <a:spLocks noChangeArrowheads="1"/>
          </p:cNvSpPr>
          <p:nvPr/>
        </p:nvSpPr>
        <p:spPr bwMode="auto">
          <a:xfrm rot="16200000" flipH="1">
            <a:off x="3623469" y="2328069"/>
            <a:ext cx="968375" cy="293687"/>
          </a:xfrm>
          <a:custGeom>
            <a:avLst/>
            <a:gdLst>
              <a:gd name="T0" fmla="*/ 897675 w 21600"/>
              <a:gd name="T1" fmla="*/ 146844 h 21600"/>
              <a:gd name="T2" fmla="*/ 484188 w 21600"/>
              <a:gd name="T3" fmla="*/ 293688 h 21600"/>
              <a:gd name="T4" fmla="*/ 70700 w 21600"/>
              <a:gd name="T5" fmla="*/ 146844 h 21600"/>
              <a:gd name="T6" fmla="*/ 4841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7 w 21600"/>
              <a:gd name="T13" fmla="*/ 3377 h 21600"/>
              <a:gd name="T14" fmla="*/ 18223 w 21600"/>
              <a:gd name="T15" fmla="*/ 1822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53" y="21600"/>
                </a:lnTo>
                <a:lnTo>
                  <a:pt x="18447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rgbClr val="643E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AutoShape 111"/>
          <p:cNvSpPr>
            <a:spLocks noChangeArrowheads="1"/>
          </p:cNvSpPr>
          <p:nvPr/>
        </p:nvSpPr>
        <p:spPr bwMode="auto">
          <a:xfrm rot="5400000">
            <a:off x="4584701" y="2363787"/>
            <a:ext cx="977900" cy="231775"/>
          </a:xfrm>
          <a:custGeom>
            <a:avLst/>
            <a:gdLst>
              <a:gd name="T0" fmla="*/ 908858 w 21600"/>
              <a:gd name="T1" fmla="*/ 115888 h 21600"/>
              <a:gd name="T2" fmla="*/ 488950 w 21600"/>
              <a:gd name="T3" fmla="*/ 231775 h 21600"/>
              <a:gd name="T4" fmla="*/ 69042 w 21600"/>
              <a:gd name="T5" fmla="*/ 115888 h 21600"/>
              <a:gd name="T6" fmla="*/ 48895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25 w 21600"/>
              <a:gd name="T13" fmla="*/ 3325 h 21600"/>
              <a:gd name="T14" fmla="*/ 18275 w 21600"/>
              <a:gd name="T15" fmla="*/ 1827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050" y="21600"/>
                </a:lnTo>
                <a:lnTo>
                  <a:pt x="18550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AutoShape 109"/>
          <p:cNvSpPr>
            <a:spLocks noChangeArrowheads="1"/>
          </p:cNvSpPr>
          <p:nvPr/>
        </p:nvSpPr>
        <p:spPr bwMode="auto">
          <a:xfrm>
            <a:off x="3968750" y="1960563"/>
            <a:ext cx="1225550" cy="177800"/>
          </a:xfrm>
          <a:custGeom>
            <a:avLst/>
            <a:gdLst>
              <a:gd name="T0" fmla="*/ 1189805 w 21600"/>
              <a:gd name="T1" fmla="*/ 88775 h 21600"/>
              <a:gd name="T2" fmla="*/ 612775 w 21600"/>
              <a:gd name="T3" fmla="*/ 177550 h 21600"/>
              <a:gd name="T4" fmla="*/ 35745 w 21600"/>
              <a:gd name="T5" fmla="*/ 88775 h 21600"/>
              <a:gd name="T6" fmla="*/ 61277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30 w 21600"/>
              <a:gd name="T13" fmla="*/ 2430 h 21600"/>
              <a:gd name="T14" fmla="*/ 19170 w 21600"/>
              <a:gd name="T15" fmla="*/ 1917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59" y="21600"/>
                </a:lnTo>
                <a:lnTo>
                  <a:pt x="20341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Rectangle 62"/>
          <p:cNvSpPr>
            <a:spLocks noChangeArrowheads="1"/>
          </p:cNvSpPr>
          <p:nvPr/>
        </p:nvSpPr>
        <p:spPr bwMode="auto">
          <a:xfrm>
            <a:off x="2900363" y="1925638"/>
            <a:ext cx="504825" cy="1624012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1" name="Rectangle 63"/>
          <p:cNvSpPr>
            <a:spLocks noChangeArrowheads="1"/>
          </p:cNvSpPr>
          <p:nvPr/>
        </p:nvSpPr>
        <p:spPr bwMode="auto">
          <a:xfrm>
            <a:off x="5678488" y="1912938"/>
            <a:ext cx="554037" cy="1647825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2" name="AutoShape 13" descr="Parchment"/>
          <p:cNvSpPr>
            <a:spLocks noChangeArrowheads="1"/>
          </p:cNvSpPr>
          <p:nvPr/>
        </p:nvSpPr>
        <p:spPr bwMode="auto">
          <a:xfrm rot="-5400000">
            <a:off x="3306763" y="2492375"/>
            <a:ext cx="785812" cy="179388"/>
          </a:xfrm>
          <a:custGeom>
            <a:avLst/>
            <a:gdLst>
              <a:gd name="T0" fmla="*/ 707204 w 21600"/>
              <a:gd name="T1" fmla="*/ 90237 h 21600"/>
              <a:gd name="T2" fmla="*/ 392447 w 21600"/>
              <a:gd name="T3" fmla="*/ 180473 h 21600"/>
              <a:gd name="T4" fmla="*/ 77690 w 21600"/>
              <a:gd name="T5" fmla="*/ 90237 h 21600"/>
              <a:gd name="T6" fmla="*/ 3924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938 w 21600"/>
              <a:gd name="T13" fmla="*/ 3938 h 21600"/>
              <a:gd name="T14" fmla="*/ 17662 w 21600"/>
              <a:gd name="T15" fmla="*/ 176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275" y="21600"/>
                </a:lnTo>
                <a:lnTo>
                  <a:pt x="1732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2060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113" name="Rectangle 71"/>
          <p:cNvSpPr>
            <a:spLocks noChangeArrowheads="1"/>
          </p:cNvSpPr>
          <p:nvPr/>
        </p:nvSpPr>
        <p:spPr bwMode="auto">
          <a:xfrm>
            <a:off x="4271963" y="2154238"/>
            <a:ext cx="660400" cy="685800"/>
          </a:xfrm>
          <a:prstGeom prst="rect">
            <a:avLst/>
          </a:prstGeom>
          <a:solidFill>
            <a:srgbClr val="002060"/>
          </a:solidFill>
          <a:ln w="9525" algn="ctr">
            <a:solidFill>
              <a:srgbClr val="643E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4" name="Rectangle 25" descr="Parchment"/>
          <p:cNvSpPr>
            <a:spLocks noChangeArrowheads="1"/>
          </p:cNvSpPr>
          <p:nvPr/>
        </p:nvSpPr>
        <p:spPr bwMode="auto">
          <a:xfrm>
            <a:off x="4429125" y="2298700"/>
            <a:ext cx="334963" cy="268288"/>
          </a:xfrm>
          <a:prstGeom prst="rect">
            <a:avLst/>
          </a:prstGeom>
          <a:solidFill>
            <a:srgbClr val="C8BB9B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4115" name="Rectangle 25" descr="Parchment"/>
          <p:cNvSpPr>
            <a:spLocks noChangeArrowheads="1"/>
          </p:cNvSpPr>
          <p:nvPr/>
        </p:nvSpPr>
        <p:spPr bwMode="auto">
          <a:xfrm>
            <a:off x="8442325" y="1550988"/>
            <a:ext cx="966788" cy="1998662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5D4034"/>
              </a:solidFill>
              <a:latin typeface="Arial Narrow" pitchFamily="34" charset="0"/>
            </a:endParaRPr>
          </a:p>
        </p:txBody>
      </p:sp>
      <p:pic>
        <p:nvPicPr>
          <p:cNvPr id="3075" name="Picture 3" descr="C:\Users\Owner\AppData\Local\Microsoft\Windows\Temporary Internet Files\Content.IE5\H39RL3HH\MP900410154[1].jpg"/>
          <p:cNvPicPr>
            <a:picLocks noChangeAspect="1" noChangeArrowheads="1"/>
          </p:cNvPicPr>
          <p:nvPr/>
        </p:nvPicPr>
        <p:blipFill>
          <a:blip r:embed="rId12" cstate="print"/>
          <a:srcRect r="78170"/>
          <a:stretch>
            <a:fillRect/>
          </a:stretch>
        </p:blipFill>
        <p:spPr bwMode="auto">
          <a:xfrm>
            <a:off x="8529369" y="1606731"/>
            <a:ext cx="614631" cy="1874112"/>
          </a:xfrm>
          <a:prstGeom prst="rect">
            <a:avLst/>
          </a:prstGeom>
          <a:noFill/>
        </p:spPr>
      </p:pic>
      <p:sp>
        <p:nvSpPr>
          <p:cNvPr id="70" name="5-Point Star 69"/>
          <p:cNvSpPr/>
          <p:nvPr/>
        </p:nvSpPr>
        <p:spPr>
          <a:xfrm flipV="1">
            <a:off x="3670662" y="2403565"/>
            <a:ext cx="78377" cy="169818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4532811" y="2429691"/>
            <a:ext cx="117566" cy="65315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>
            <a:off x="4624251" y="2364377"/>
            <a:ext cx="104503" cy="6531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4415246" y="2501538"/>
            <a:ext cx="143691" cy="45719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Room 1</a:t>
            </a:r>
          </a:p>
        </p:txBody>
      </p:sp>
      <p:sp>
        <p:nvSpPr>
          <p:cNvPr id="6147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Rectangle 5" descr="Oak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0" y="3581400"/>
            <a:ext cx="9144000" cy="32766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Freeform 6" descr="Stationery"/>
          <p:cNvSpPr>
            <a:spLocks/>
          </p:cNvSpPr>
          <p:nvPr/>
        </p:nvSpPr>
        <p:spPr bwMode="auto">
          <a:xfrm>
            <a:off x="2590800" y="990600"/>
            <a:ext cx="3962400" cy="2743200"/>
          </a:xfrm>
          <a:custGeom>
            <a:avLst/>
            <a:gdLst>
              <a:gd name="T0" fmla="*/ 0 w 2496"/>
              <a:gd name="T1" fmla="*/ 0 h 1728"/>
              <a:gd name="T2" fmla="*/ 2496 w 2496"/>
              <a:gd name="T3" fmla="*/ 0 h 1728"/>
              <a:gd name="T4" fmla="*/ 2496 w 2496"/>
              <a:gd name="T5" fmla="*/ 1728 h 1728"/>
              <a:gd name="T6" fmla="*/ 0 w 2496"/>
              <a:gd name="T7" fmla="*/ 1728 h 1728"/>
              <a:gd name="T8" fmla="*/ 0 w 2496"/>
              <a:gd name="T9" fmla="*/ 0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6"/>
              <a:gd name="T16" fmla="*/ 0 h 1728"/>
              <a:gd name="T17" fmla="*/ 2496 w 2496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6" h="1728">
                <a:moveTo>
                  <a:pt x="0" y="0"/>
                </a:moveTo>
                <a:lnTo>
                  <a:pt x="2496" y="0"/>
                </a:lnTo>
                <a:lnTo>
                  <a:pt x="2496" y="1728"/>
                </a:lnTo>
                <a:lnTo>
                  <a:pt x="0" y="1728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0" name="Freeform 7" descr="Stationery"/>
          <p:cNvSpPr>
            <a:spLocks/>
          </p:cNvSpPr>
          <p:nvPr/>
        </p:nvSpPr>
        <p:spPr bwMode="auto">
          <a:xfrm>
            <a:off x="0" y="190500"/>
            <a:ext cx="2590800" cy="6438900"/>
          </a:xfrm>
          <a:custGeom>
            <a:avLst/>
            <a:gdLst>
              <a:gd name="T0" fmla="*/ 0 w 1632"/>
              <a:gd name="T1" fmla="*/ 0 h 4056"/>
              <a:gd name="T2" fmla="*/ 1631 w 1632"/>
              <a:gd name="T3" fmla="*/ 503 h 4056"/>
              <a:gd name="T4" fmla="*/ 1632 w 1632"/>
              <a:gd name="T5" fmla="*/ 2232 h 4056"/>
              <a:gd name="T6" fmla="*/ 0 w 1632"/>
              <a:gd name="T7" fmla="*/ 4056 h 4056"/>
              <a:gd name="T8" fmla="*/ 0 w 1632"/>
              <a:gd name="T9" fmla="*/ 0 h 4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4056"/>
              <a:gd name="T17" fmla="*/ 1632 w 1632"/>
              <a:gd name="T18" fmla="*/ 4056 h 4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4056">
                <a:moveTo>
                  <a:pt x="0" y="0"/>
                </a:moveTo>
                <a:lnTo>
                  <a:pt x="1631" y="503"/>
                </a:lnTo>
                <a:lnTo>
                  <a:pt x="1632" y="2232"/>
                </a:lnTo>
                <a:lnTo>
                  <a:pt x="0" y="405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1" name="Freeform 8" descr="Stationery"/>
          <p:cNvSpPr>
            <a:spLocks/>
          </p:cNvSpPr>
          <p:nvPr/>
        </p:nvSpPr>
        <p:spPr bwMode="auto">
          <a:xfrm>
            <a:off x="6569075" y="228600"/>
            <a:ext cx="1828800" cy="6340475"/>
          </a:xfrm>
          <a:custGeom>
            <a:avLst/>
            <a:gdLst>
              <a:gd name="T0" fmla="*/ 1633 w 1633"/>
              <a:gd name="T1" fmla="*/ 0 h 4056"/>
              <a:gd name="T2" fmla="*/ 0 w 1633"/>
              <a:gd name="T3" fmla="*/ 479 h 4056"/>
              <a:gd name="T4" fmla="*/ 0 w 1633"/>
              <a:gd name="T5" fmla="*/ 2208 h 4056"/>
              <a:gd name="T6" fmla="*/ 1633 w 1633"/>
              <a:gd name="T7" fmla="*/ 4056 h 4056"/>
              <a:gd name="T8" fmla="*/ 1633 w 1633"/>
              <a:gd name="T9" fmla="*/ 0 h 4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3"/>
              <a:gd name="T16" fmla="*/ 0 h 4056"/>
              <a:gd name="T17" fmla="*/ 1633 w 1633"/>
              <a:gd name="T18" fmla="*/ 4056 h 4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3" h="4056">
                <a:moveTo>
                  <a:pt x="1633" y="0"/>
                </a:moveTo>
                <a:lnTo>
                  <a:pt x="0" y="479"/>
                </a:lnTo>
                <a:lnTo>
                  <a:pt x="0" y="2208"/>
                </a:lnTo>
                <a:lnTo>
                  <a:pt x="1633" y="4056"/>
                </a:lnTo>
                <a:lnTo>
                  <a:pt x="1633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2" name="AutoShape 12" descr="Parchment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025900" y="6051550"/>
            <a:ext cx="1184275" cy="64611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635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Return </a:t>
            </a:r>
          </a:p>
          <a:p>
            <a:pPr algn="ctr">
              <a:lnSpc>
                <a:spcPct val="80000"/>
              </a:lnSpc>
            </a:pPr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to </a:t>
            </a:r>
          </a:p>
          <a:p>
            <a:pPr algn="ctr">
              <a:lnSpc>
                <a:spcPct val="80000"/>
              </a:lnSpc>
            </a:pPr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Entry</a:t>
            </a:r>
          </a:p>
        </p:txBody>
      </p:sp>
      <p:sp>
        <p:nvSpPr>
          <p:cNvPr id="6153" name="AutoShape 13" descr="Parchment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-5400000">
            <a:off x="45244" y="1415257"/>
            <a:ext cx="2630487" cy="1619250"/>
          </a:xfrm>
          <a:custGeom>
            <a:avLst/>
            <a:gdLst>
              <a:gd name="T0" fmla="*/ 2370118 w 21600"/>
              <a:gd name="T1" fmla="*/ 809625 h 21600"/>
              <a:gd name="T2" fmla="*/ 1315244 w 21600"/>
              <a:gd name="T3" fmla="*/ 1619250 h 21600"/>
              <a:gd name="T4" fmla="*/ 260370 w 21600"/>
              <a:gd name="T5" fmla="*/ 809625 h 21600"/>
              <a:gd name="T6" fmla="*/ 131524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938 w 21600"/>
              <a:gd name="T13" fmla="*/ 3938 h 21600"/>
              <a:gd name="T14" fmla="*/ 17662 w 21600"/>
              <a:gd name="T15" fmla="*/ 176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275" y="21600"/>
                </a:lnTo>
                <a:lnTo>
                  <a:pt x="1732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dirty="0">
                <a:solidFill>
                  <a:srgbClr val="5D4034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 dirty="0">
                <a:solidFill>
                  <a:srgbClr val="5D4034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6154" name="Rectangle 17" descr="Parchment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790825" y="1228725"/>
            <a:ext cx="1752600" cy="131603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5D4034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>
                <a:solidFill>
                  <a:srgbClr val="5D4034"/>
                </a:solidFill>
                <a:latin typeface="Arial Narrow" pitchFamily="34" charset="0"/>
              </a:rPr>
              <a:t>2</a:t>
            </a:r>
          </a:p>
        </p:txBody>
      </p:sp>
      <p:sp>
        <p:nvSpPr>
          <p:cNvPr id="6155" name="Rectangle 21" descr="Brown marble"/>
          <p:cNvSpPr>
            <a:spLocks noChangeArrowheads="1"/>
          </p:cNvSpPr>
          <p:nvPr/>
        </p:nvSpPr>
        <p:spPr bwMode="auto">
          <a:xfrm>
            <a:off x="3146425" y="0"/>
            <a:ext cx="114300" cy="246063"/>
          </a:xfrm>
          <a:prstGeom prst="rect">
            <a:avLst/>
          </a:prstGeom>
          <a:blipFill dpi="0" rotWithShape="0">
            <a:blip r:embed="rId7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Rectangle 22" descr="Brown marble"/>
          <p:cNvSpPr>
            <a:spLocks noChangeArrowheads="1"/>
          </p:cNvSpPr>
          <p:nvPr/>
        </p:nvSpPr>
        <p:spPr bwMode="auto">
          <a:xfrm>
            <a:off x="5969000" y="0"/>
            <a:ext cx="114300" cy="246063"/>
          </a:xfrm>
          <a:prstGeom prst="rect">
            <a:avLst/>
          </a:prstGeom>
          <a:blipFill dpi="0" rotWithShape="0">
            <a:blip r:embed="rId7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7" name="Rectangle 23" descr="Parchment"/>
          <p:cNvSpPr>
            <a:spLocks noChangeArrowheads="1"/>
          </p:cNvSpPr>
          <p:nvPr/>
        </p:nvSpPr>
        <p:spPr bwMode="auto">
          <a:xfrm>
            <a:off x="2667000" y="228600"/>
            <a:ext cx="3810000" cy="52228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Exhibit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Title Here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6158" name="Rectangle 25" descr="Parchment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910138" y="2201863"/>
            <a:ext cx="1404937" cy="1123950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5D4034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>
                <a:solidFill>
                  <a:srgbClr val="5D4034"/>
                </a:solidFill>
                <a:latin typeface="Arial Narrow" pitchFamily="34" charset="0"/>
              </a:rPr>
              <a:t>3</a:t>
            </a:r>
          </a:p>
        </p:txBody>
      </p:sp>
      <p:sp>
        <p:nvSpPr>
          <p:cNvPr id="6159" name="Right Arrow 18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748588" y="6051550"/>
            <a:ext cx="1203325" cy="60166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r>
              <a:rPr lang="en-US" sz="1400" dirty="0">
                <a:latin typeface="Arial Narrow" pitchFamily="34" charset="0"/>
              </a:rPr>
              <a:t>Next Room</a:t>
            </a:r>
          </a:p>
        </p:txBody>
      </p:sp>
      <p:pic>
        <p:nvPicPr>
          <p:cNvPr id="6160" name="Picture 1043" descr="den03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2013" y="4376738"/>
            <a:ext cx="1117600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1" name="AutoShape 10" descr="Parchment">
            <a:hlinkClick r:id="rId11" action="ppaction://hlinksldjump"/>
          </p:cNvPr>
          <p:cNvSpPr>
            <a:spLocks noChangeArrowheads="1"/>
          </p:cNvSpPr>
          <p:nvPr/>
        </p:nvSpPr>
        <p:spPr bwMode="auto">
          <a:xfrm rot="5400000" flipH="1">
            <a:off x="5672138" y="2079625"/>
            <a:ext cx="3567112" cy="1157288"/>
          </a:xfrm>
          <a:custGeom>
            <a:avLst/>
            <a:gdLst>
              <a:gd name="T0" fmla="*/ 3142843 w 21600"/>
              <a:gd name="T1" fmla="*/ 578236 h 21600"/>
              <a:gd name="T2" fmla="*/ 1783080 w 21600"/>
              <a:gd name="T3" fmla="*/ 1156471 h 21600"/>
              <a:gd name="T4" fmla="*/ 423316 w 21600"/>
              <a:gd name="T5" fmla="*/ 578236 h 21600"/>
              <a:gd name="T6" fmla="*/ 178308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64 w 21600"/>
              <a:gd name="T13" fmla="*/ 4364 h 21600"/>
              <a:gd name="T14" fmla="*/ 17236 w 21600"/>
              <a:gd name="T15" fmla="*/ 1723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128" y="21600"/>
                </a:lnTo>
                <a:lnTo>
                  <a:pt x="164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4</a:t>
            </a:r>
          </a:p>
        </p:txBody>
      </p:sp>
      <p:sp>
        <p:nvSpPr>
          <p:cNvPr id="6162" name="Rectangle 1044" descr="Parchment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2457450" y="4038600"/>
            <a:ext cx="381000" cy="488950"/>
          </a:xfrm>
          <a:prstGeom prst="rect">
            <a:avLst/>
          </a:prstGeom>
          <a:blipFill dpi="0" rotWithShape="0">
            <a:blip r:embed="rId13" cstate="print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016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1000" dirty="0">
                <a:solidFill>
                  <a:srgbClr val="5D4034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 sz="1000" dirty="0">
                <a:solidFill>
                  <a:srgbClr val="5D4034"/>
                </a:solidFill>
                <a:latin typeface="Arial Narrow" pitchFamily="34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Room 2</a:t>
            </a:r>
          </a:p>
        </p:txBody>
      </p:sp>
      <p:sp>
        <p:nvSpPr>
          <p:cNvPr id="7171" name="Rectangle 3" descr="Recycled paper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4" descr="Oak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0" y="3581400"/>
            <a:ext cx="9144000" cy="32766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Freeform 5" descr="Stationery"/>
          <p:cNvSpPr>
            <a:spLocks/>
          </p:cNvSpPr>
          <p:nvPr/>
        </p:nvSpPr>
        <p:spPr bwMode="auto">
          <a:xfrm>
            <a:off x="2590800" y="990600"/>
            <a:ext cx="3962400" cy="2743200"/>
          </a:xfrm>
          <a:custGeom>
            <a:avLst/>
            <a:gdLst>
              <a:gd name="T0" fmla="*/ 0 w 2496"/>
              <a:gd name="T1" fmla="*/ 0 h 1728"/>
              <a:gd name="T2" fmla="*/ 2496 w 2496"/>
              <a:gd name="T3" fmla="*/ 0 h 1728"/>
              <a:gd name="T4" fmla="*/ 2496 w 2496"/>
              <a:gd name="T5" fmla="*/ 1728 h 1728"/>
              <a:gd name="T6" fmla="*/ 0 w 2496"/>
              <a:gd name="T7" fmla="*/ 1728 h 1728"/>
              <a:gd name="T8" fmla="*/ 0 w 2496"/>
              <a:gd name="T9" fmla="*/ 0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6"/>
              <a:gd name="T16" fmla="*/ 0 h 1728"/>
              <a:gd name="T17" fmla="*/ 2496 w 2496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6" h="1728">
                <a:moveTo>
                  <a:pt x="0" y="0"/>
                </a:moveTo>
                <a:lnTo>
                  <a:pt x="2496" y="0"/>
                </a:lnTo>
                <a:lnTo>
                  <a:pt x="2496" y="1728"/>
                </a:lnTo>
                <a:lnTo>
                  <a:pt x="0" y="1728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4" name="Freeform 6" descr="Stationery"/>
          <p:cNvSpPr>
            <a:spLocks/>
          </p:cNvSpPr>
          <p:nvPr/>
        </p:nvSpPr>
        <p:spPr bwMode="auto">
          <a:xfrm>
            <a:off x="324852" y="190500"/>
            <a:ext cx="2265947" cy="6438900"/>
          </a:xfrm>
          <a:custGeom>
            <a:avLst/>
            <a:gdLst>
              <a:gd name="T0" fmla="*/ 0 w 1632"/>
              <a:gd name="T1" fmla="*/ 0 h 4056"/>
              <a:gd name="T2" fmla="*/ 1631 w 1632"/>
              <a:gd name="T3" fmla="*/ 503 h 4056"/>
              <a:gd name="T4" fmla="*/ 1632 w 1632"/>
              <a:gd name="T5" fmla="*/ 2232 h 4056"/>
              <a:gd name="T6" fmla="*/ 0 w 1632"/>
              <a:gd name="T7" fmla="*/ 4056 h 4056"/>
              <a:gd name="T8" fmla="*/ 0 w 1632"/>
              <a:gd name="T9" fmla="*/ 0 h 4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2"/>
              <a:gd name="T16" fmla="*/ 0 h 4056"/>
              <a:gd name="T17" fmla="*/ 1632 w 1632"/>
              <a:gd name="T18" fmla="*/ 4056 h 4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2" h="4056">
                <a:moveTo>
                  <a:pt x="0" y="0"/>
                </a:moveTo>
                <a:lnTo>
                  <a:pt x="1631" y="503"/>
                </a:lnTo>
                <a:lnTo>
                  <a:pt x="1632" y="2232"/>
                </a:lnTo>
                <a:lnTo>
                  <a:pt x="0" y="405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Freeform 7" descr="Stationery"/>
          <p:cNvSpPr>
            <a:spLocks/>
          </p:cNvSpPr>
          <p:nvPr/>
        </p:nvSpPr>
        <p:spPr bwMode="auto">
          <a:xfrm>
            <a:off x="6551613" y="228600"/>
            <a:ext cx="2592387" cy="6438900"/>
          </a:xfrm>
          <a:custGeom>
            <a:avLst/>
            <a:gdLst>
              <a:gd name="T0" fmla="*/ 1633 w 1633"/>
              <a:gd name="T1" fmla="*/ 0 h 4056"/>
              <a:gd name="T2" fmla="*/ 0 w 1633"/>
              <a:gd name="T3" fmla="*/ 479 h 4056"/>
              <a:gd name="T4" fmla="*/ 0 w 1633"/>
              <a:gd name="T5" fmla="*/ 2208 h 4056"/>
              <a:gd name="T6" fmla="*/ 1633 w 1633"/>
              <a:gd name="T7" fmla="*/ 4056 h 4056"/>
              <a:gd name="T8" fmla="*/ 1633 w 1633"/>
              <a:gd name="T9" fmla="*/ 0 h 4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3"/>
              <a:gd name="T16" fmla="*/ 0 h 4056"/>
              <a:gd name="T17" fmla="*/ 1633 w 1633"/>
              <a:gd name="T18" fmla="*/ 4056 h 40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3" h="4056">
                <a:moveTo>
                  <a:pt x="1633" y="0"/>
                </a:moveTo>
                <a:lnTo>
                  <a:pt x="0" y="479"/>
                </a:lnTo>
                <a:lnTo>
                  <a:pt x="0" y="2208"/>
                </a:lnTo>
                <a:lnTo>
                  <a:pt x="1633" y="4056"/>
                </a:lnTo>
                <a:lnTo>
                  <a:pt x="1633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AutoShape 8" descr="Parchment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002088" y="5832475"/>
            <a:ext cx="1449387" cy="8651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635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400">
                <a:solidFill>
                  <a:srgbClr val="000000"/>
                </a:solidFill>
                <a:latin typeface="Arial Narrow" pitchFamily="34" charset="0"/>
              </a:rPr>
              <a:t>Return </a:t>
            </a:r>
          </a:p>
          <a:p>
            <a:pPr algn="ctr">
              <a:lnSpc>
                <a:spcPct val="80000"/>
              </a:lnSpc>
            </a:pPr>
            <a:r>
              <a:rPr lang="en-US" sz="1400">
                <a:solidFill>
                  <a:srgbClr val="000000"/>
                </a:solidFill>
                <a:latin typeface="Arial Narrow" pitchFamily="34" charset="0"/>
              </a:rPr>
              <a:t>to </a:t>
            </a:r>
          </a:p>
          <a:p>
            <a:pPr algn="ctr">
              <a:lnSpc>
                <a:spcPct val="80000"/>
              </a:lnSpc>
            </a:pPr>
            <a:r>
              <a:rPr lang="en-US" sz="1400">
                <a:solidFill>
                  <a:srgbClr val="000000"/>
                </a:solidFill>
                <a:latin typeface="Arial Narrow" pitchFamily="34" charset="0"/>
              </a:rPr>
              <a:t>Entry</a:t>
            </a:r>
          </a:p>
        </p:txBody>
      </p:sp>
      <p:sp>
        <p:nvSpPr>
          <p:cNvPr id="7177" name="AutoShape 9" descr="Parchment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-5400000">
            <a:off x="245061" y="1879769"/>
            <a:ext cx="2630487" cy="1219615"/>
          </a:xfrm>
          <a:custGeom>
            <a:avLst/>
            <a:gdLst>
              <a:gd name="T0" fmla="*/ 2370118 w 21600"/>
              <a:gd name="T1" fmla="*/ 809625 h 21600"/>
              <a:gd name="T2" fmla="*/ 1315244 w 21600"/>
              <a:gd name="T3" fmla="*/ 1619250 h 21600"/>
              <a:gd name="T4" fmla="*/ 260370 w 21600"/>
              <a:gd name="T5" fmla="*/ 809625 h 21600"/>
              <a:gd name="T6" fmla="*/ 131524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938 w 21600"/>
              <a:gd name="T13" fmla="*/ 3938 h 21600"/>
              <a:gd name="T14" fmla="*/ 17662 w 21600"/>
              <a:gd name="T15" fmla="*/ 176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275" y="21600"/>
                </a:lnTo>
                <a:lnTo>
                  <a:pt x="1732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6</a:t>
            </a:r>
          </a:p>
        </p:txBody>
      </p:sp>
      <p:sp>
        <p:nvSpPr>
          <p:cNvPr id="7178" name="AutoShape 10" descr="Parchment">
            <a:hlinkClick r:id="rId6" action="ppaction://hlinksldjump"/>
          </p:cNvPr>
          <p:cNvSpPr>
            <a:spLocks noChangeArrowheads="1"/>
          </p:cNvSpPr>
          <p:nvPr/>
        </p:nvSpPr>
        <p:spPr bwMode="auto">
          <a:xfrm rot="5400000" flipH="1">
            <a:off x="6215856" y="1653382"/>
            <a:ext cx="3001963" cy="1574800"/>
          </a:xfrm>
          <a:custGeom>
            <a:avLst/>
            <a:gdLst>
              <a:gd name="T0" fmla="*/ 2645619 w 21600"/>
              <a:gd name="T1" fmla="*/ 787400 h 21600"/>
              <a:gd name="T2" fmla="*/ 1500982 w 21600"/>
              <a:gd name="T3" fmla="*/ 1574800 h 21600"/>
              <a:gd name="T4" fmla="*/ 356344 w 21600"/>
              <a:gd name="T5" fmla="*/ 787400 h 21600"/>
              <a:gd name="T6" fmla="*/ 150098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64 w 21600"/>
              <a:gd name="T13" fmla="*/ 4364 h 21600"/>
              <a:gd name="T14" fmla="*/ 17236 w 21600"/>
              <a:gd name="T15" fmla="*/ 1723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128" y="21600"/>
                </a:lnTo>
                <a:lnTo>
                  <a:pt x="164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9</a:t>
            </a:r>
          </a:p>
        </p:txBody>
      </p:sp>
      <p:sp>
        <p:nvSpPr>
          <p:cNvPr id="7179" name="Rectangle 11" descr="Parchment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2922588" y="1336675"/>
            <a:ext cx="1752600" cy="131603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7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3146425" y="0"/>
            <a:ext cx="114300" cy="246063"/>
          </a:xfrm>
          <a:prstGeom prst="rect">
            <a:avLst/>
          </a:prstGeom>
          <a:solidFill>
            <a:srgbClr val="643E33"/>
          </a:solidFill>
          <a:ln w="9525">
            <a:solidFill>
              <a:srgbClr val="643E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5969000" y="0"/>
            <a:ext cx="114300" cy="246063"/>
          </a:xfrm>
          <a:prstGeom prst="rect">
            <a:avLst/>
          </a:prstGeom>
          <a:solidFill>
            <a:srgbClr val="643E33"/>
          </a:solidFill>
          <a:ln w="9525">
            <a:solidFill>
              <a:srgbClr val="643E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Rectangle 14" descr="Parchment"/>
          <p:cNvSpPr>
            <a:spLocks noChangeArrowheads="1"/>
          </p:cNvSpPr>
          <p:nvPr/>
        </p:nvSpPr>
        <p:spPr bwMode="auto">
          <a:xfrm>
            <a:off x="2667000" y="228600"/>
            <a:ext cx="3810000" cy="52228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Exhibit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Title Here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7183" name="Rectangle 15" descr="Parchment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922838" y="2044700"/>
            <a:ext cx="1404937" cy="1123950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Artifact </a:t>
            </a:r>
          </a:p>
          <a:p>
            <a:pPr algn="ctr"/>
            <a:r>
              <a:rPr lang="en-US">
                <a:solidFill>
                  <a:srgbClr val="413023"/>
                </a:solidFill>
                <a:latin typeface="Arial Narrow" pitchFamily="34" charset="0"/>
              </a:rPr>
              <a:t>8</a:t>
            </a:r>
          </a:p>
        </p:txBody>
      </p:sp>
      <p:sp>
        <p:nvSpPr>
          <p:cNvPr id="16" name="Left Arrow 15">
            <a:hlinkClick r:id="rId9" action="ppaction://hlinksldjump"/>
          </p:cNvPr>
          <p:cNvSpPr/>
          <p:nvPr/>
        </p:nvSpPr>
        <p:spPr>
          <a:xfrm>
            <a:off x="372979" y="5811253"/>
            <a:ext cx="1022684" cy="721894"/>
          </a:xfrm>
          <a:prstGeom prst="lef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  <a:latin typeface="Arial Narrow" pitchFamily="34" charset="0"/>
              </a:rPr>
              <a:t>Back</a:t>
            </a:r>
            <a:endParaRPr lang="en-US" sz="1400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8197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8198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200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8201" name="Rectangle 176" descr="Parchment"/>
          <p:cNvSpPr>
            <a:spLocks noGrp="1" noChangeArrowheads="1"/>
          </p:cNvSpPr>
          <p:nvPr>
            <p:ph type="title"/>
          </p:nvPr>
        </p:nvSpPr>
        <p:spPr>
          <a:xfrm>
            <a:off x="721393" y="181642"/>
            <a:ext cx="7905750" cy="829009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5D4034"/>
                </a:solidFill>
                <a:latin typeface="Arial Narrow" pitchFamily="34" charset="0"/>
              </a:rPr>
              <a:t>Artifact 1</a:t>
            </a:r>
            <a:endParaRPr lang="en-US" dirty="0" smtClean="0">
              <a:solidFill>
                <a:srgbClr val="5D4034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7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8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10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11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6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9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77"/>
          <p:cNvSpPr>
            <a:spLocks noChangeShapeType="1"/>
          </p:cNvSpPr>
          <p:nvPr/>
        </p:nvSpPr>
        <p:spPr bwMode="auto">
          <a:xfrm>
            <a:off x="7007225" y="5700713"/>
            <a:ext cx="0" cy="5842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78"/>
          <p:cNvSpPr>
            <a:spLocks noChangeShapeType="1"/>
          </p:cNvSpPr>
          <p:nvPr/>
        </p:nvSpPr>
        <p:spPr bwMode="auto">
          <a:xfrm>
            <a:off x="6873875" y="6294438"/>
            <a:ext cx="268288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161"/>
          <p:cNvSpPr txBox="1">
            <a:spLocks noChangeArrowheads="1"/>
          </p:cNvSpPr>
          <p:nvPr/>
        </p:nvSpPr>
        <p:spPr bwMode="auto">
          <a:xfrm>
            <a:off x="5324475" y="4587875"/>
            <a:ext cx="3349625" cy="277813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  <a:latin typeface="Arial Narrow" pitchFamily="34" charset="0"/>
              </a:rPr>
              <a:t>Citation goes here</a:t>
            </a:r>
            <a:endParaRPr lang="en-US" sz="18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" name="Text Box 160" descr="Parchment"/>
          <p:cNvSpPr txBox="1">
            <a:spLocks noChangeArrowheads="1"/>
          </p:cNvSpPr>
          <p:nvPr/>
        </p:nvSpPr>
        <p:spPr bwMode="auto">
          <a:xfrm>
            <a:off x="733425" y="1390650"/>
            <a:ext cx="4138613" cy="38750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900">
              <a:solidFill>
                <a:srgbClr val="5D4034"/>
              </a:solidFill>
              <a:latin typeface="Arial Narrow" pitchFamily="34" charset="0"/>
            </a:endParaRPr>
          </a:p>
          <a:p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Text goes here.</a:t>
            </a: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  <a:p>
            <a:endParaRPr lang="en-US" sz="1800">
              <a:solidFill>
                <a:srgbClr val="5D4034"/>
              </a:solidFill>
              <a:latin typeface="Arial Narrow" pitchFamily="34" charset="0"/>
            </a:endParaRPr>
          </a:p>
        </p:txBody>
      </p:sp>
      <p:sp>
        <p:nvSpPr>
          <p:cNvPr id="6" name="Rectangle 169"/>
          <p:cNvSpPr>
            <a:spLocks noChangeArrowheads="1"/>
          </p:cNvSpPr>
          <p:nvPr/>
        </p:nvSpPr>
        <p:spPr bwMode="auto">
          <a:xfrm>
            <a:off x="5438775" y="1933575"/>
            <a:ext cx="27320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70" descr="Parchment"/>
          <p:cNvSpPr>
            <a:spLocks noChangeArrowheads="1"/>
          </p:cNvSpPr>
          <p:nvPr/>
        </p:nvSpPr>
        <p:spPr bwMode="auto">
          <a:xfrm>
            <a:off x="5356225" y="1368425"/>
            <a:ext cx="3302000" cy="2989263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5D4034"/>
                </a:solidFill>
                <a:latin typeface="Arial Narrow" pitchFamily="34" charset="0"/>
              </a:rPr>
              <a:t>Artifact picture goes here.</a:t>
            </a:r>
          </a:p>
        </p:txBody>
      </p:sp>
      <p:sp>
        <p:nvSpPr>
          <p:cNvPr id="8" name="Text Box 172" descr="Parchment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467475" y="5124450"/>
            <a:ext cx="1081088" cy="55562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5D4034"/>
                </a:solidFill>
                <a:latin typeface="Arial Narrow" pitchFamily="34" charset="0"/>
              </a:rPr>
              <a:t>Return to Exhibit</a:t>
            </a:r>
          </a:p>
        </p:txBody>
      </p:sp>
      <p:sp>
        <p:nvSpPr>
          <p:cNvPr id="9" name="Rectangle 176" descr="Parchment"/>
          <p:cNvSpPr txBox="1">
            <a:spLocks noChangeArrowheads="1"/>
          </p:cNvSpPr>
          <p:nvPr/>
        </p:nvSpPr>
        <p:spPr>
          <a:xfrm>
            <a:off x="733425" y="193675"/>
            <a:ext cx="7905750" cy="928688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D4034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Artifact 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D4034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257</Words>
  <Application>Microsoft Office PowerPoint</Application>
  <PresentationFormat>On-screen Show (4:3)</PresentationFormat>
  <Paragraphs>186</Paragraphs>
  <Slides>14</Slides>
  <Notes>0</Notes>
  <HiddenSlides>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Museum Entrance</vt:lpstr>
      <vt:lpstr>Slide 2</vt:lpstr>
      <vt:lpstr>Slide 3</vt:lpstr>
      <vt:lpstr>Room 1</vt:lpstr>
      <vt:lpstr>Room 2</vt:lpstr>
      <vt:lpstr>Artifact 1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Christy G. Keeler</dc:creator>
  <cp:lastModifiedBy>Emily</cp:lastModifiedBy>
  <cp:revision>57</cp:revision>
  <dcterms:created xsi:type="dcterms:W3CDTF">2008-09-24T22:06:37Z</dcterms:created>
  <dcterms:modified xsi:type="dcterms:W3CDTF">2010-08-05T21:21:41Z</dcterms:modified>
</cp:coreProperties>
</file>